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lnSpc>
                <a:spcPct val="117999"/>
              </a:lnSpc>
              <a:spcBef>
                <a:spcPts val="0"/>
              </a:spcBef>
              <a:buNone/>
              <a:defRPr b="0" i="0" sz="2200" u="none" cap="none" strike="noStrike">
                <a:latin typeface="Helvetica Neue"/>
                <a:ea typeface="Helvetica Neue"/>
                <a:cs typeface="Helvetica Neue"/>
                <a:sym typeface="Helvetica Neue"/>
              </a:defRPr>
            </a:lvl1pPr>
            <a:lvl2pPr indent="228600" lvl="1" marL="457200" marR="0" rtl="0" algn="l">
              <a:lnSpc>
                <a:spcPct val="117999"/>
              </a:lnSpc>
              <a:spcBef>
                <a:spcPts val="0"/>
              </a:spcBef>
              <a:buNone/>
              <a:defRPr b="0" i="0" sz="2200" u="none" cap="none" strike="noStrike">
                <a:latin typeface="Helvetica Neue"/>
                <a:ea typeface="Helvetica Neue"/>
                <a:cs typeface="Helvetica Neue"/>
                <a:sym typeface="Helvetica Neue"/>
              </a:defRPr>
            </a:lvl2pPr>
            <a:lvl3pPr indent="457200" lvl="2" marL="914400" marR="0" rtl="0" algn="l">
              <a:lnSpc>
                <a:spcPct val="117999"/>
              </a:lnSpc>
              <a:spcBef>
                <a:spcPts val="0"/>
              </a:spcBef>
              <a:buNone/>
              <a:defRPr b="0" i="0" sz="2200" u="none" cap="none" strike="noStrike">
                <a:latin typeface="Helvetica Neue"/>
                <a:ea typeface="Helvetica Neue"/>
                <a:cs typeface="Helvetica Neue"/>
                <a:sym typeface="Helvetica Neue"/>
              </a:defRPr>
            </a:lvl3pPr>
            <a:lvl4pPr indent="685800" lvl="3" marL="1371600" marR="0" rtl="0" algn="l">
              <a:lnSpc>
                <a:spcPct val="117999"/>
              </a:lnSpc>
              <a:spcBef>
                <a:spcPts val="0"/>
              </a:spcBef>
              <a:buNone/>
              <a:defRPr b="0" i="0" sz="2200" u="none" cap="none" strike="noStrike">
                <a:latin typeface="Helvetica Neue"/>
                <a:ea typeface="Helvetica Neue"/>
                <a:cs typeface="Helvetica Neue"/>
                <a:sym typeface="Helvetica Neue"/>
              </a:defRPr>
            </a:lvl4pPr>
            <a:lvl5pPr indent="914400" lvl="4" marL="1828800" marR="0" rtl="0" algn="l">
              <a:lnSpc>
                <a:spcPct val="117999"/>
              </a:lnSpc>
              <a:spcBef>
                <a:spcPts val="0"/>
              </a:spcBef>
              <a:buNone/>
              <a:defRPr b="0" i="0" sz="2200" u="none" cap="none" strike="noStrike">
                <a:latin typeface="Helvetica Neue"/>
                <a:ea typeface="Helvetica Neue"/>
                <a:cs typeface="Helvetica Neue"/>
                <a:sym typeface="Helvetica Neue"/>
              </a:defRPr>
            </a:lvl5pPr>
            <a:lvl6pPr indent="1143000" lvl="5" marL="2286000" marR="0" rtl="0" algn="l">
              <a:lnSpc>
                <a:spcPct val="117999"/>
              </a:lnSpc>
              <a:spcBef>
                <a:spcPts val="0"/>
              </a:spcBef>
              <a:buNone/>
              <a:defRPr b="0" i="0" sz="2200" u="none" cap="none" strike="noStrike">
                <a:latin typeface="Helvetica Neue"/>
                <a:ea typeface="Helvetica Neue"/>
                <a:cs typeface="Helvetica Neue"/>
                <a:sym typeface="Helvetica Neue"/>
              </a:defRPr>
            </a:lvl6pPr>
            <a:lvl7pPr indent="1371600" lvl="6" marL="2743200" marR="0" rtl="0" algn="l">
              <a:lnSpc>
                <a:spcPct val="117999"/>
              </a:lnSpc>
              <a:spcBef>
                <a:spcPts val="0"/>
              </a:spcBef>
              <a:buNone/>
              <a:defRPr b="0" i="0" sz="2200" u="none" cap="none" strike="noStrike">
                <a:latin typeface="Helvetica Neue"/>
                <a:ea typeface="Helvetica Neue"/>
                <a:cs typeface="Helvetica Neue"/>
                <a:sym typeface="Helvetica Neue"/>
              </a:defRPr>
            </a:lvl7pPr>
            <a:lvl8pPr indent="1600200" lvl="7" marL="3200400" marR="0" rtl="0" algn="l">
              <a:lnSpc>
                <a:spcPct val="117999"/>
              </a:lnSpc>
              <a:spcBef>
                <a:spcPts val="0"/>
              </a:spcBef>
              <a:buNone/>
              <a:defRPr b="0" i="0" sz="2200" u="none" cap="none" strike="noStrike">
                <a:latin typeface="Helvetica Neue"/>
                <a:ea typeface="Helvetica Neue"/>
                <a:cs typeface="Helvetica Neue"/>
                <a:sym typeface="Helvetica Neue"/>
              </a:defRPr>
            </a:lvl8pPr>
            <a:lvl9pPr indent="1828800" lvl="8" marL="3657600" marR="0" rtl="0" algn="l">
              <a:lnSpc>
                <a:spcPct val="117999"/>
              </a:lnSpc>
              <a:spcBef>
                <a:spcPts val="0"/>
              </a:spcBef>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2" name="Shape 5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DC</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lang="en-US" sz="1400"/>
              <a:t>Administrative note: The slides and Q&amp;A questions answered will be available online on the HVC website after the event.</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Please hold questions until after this presentation</a:t>
            </a:r>
          </a:p>
          <a:p>
            <a:pPr lvl="0" marR="0" rtl="0" algn="l">
              <a:lnSpc>
                <a:spcPct val="117999"/>
              </a:lnSpc>
              <a:spcBef>
                <a:spcPts val="0"/>
              </a:spcBef>
              <a:buNone/>
            </a:pPr>
            <a:r>
              <a:t/>
            </a:r>
            <a:endParaRPr sz="1400"/>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jamboree is the best of Scouting rolled into 10 days of fun, friends, and adventure, and you can be there to be a part of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6" name="Shape 1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Home of the Gateway Village, the Walter Scott Summit Center is the hub of the Summit Bechtel Reserve.</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Here you can find 37 North outfitters store, merit badge opportunities, Action Point (tons of adventure sport activities), the CONSOL Energy Bridge, the Sustainability Treehouse, and all the Scouting you can handle!</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You can also walk along the John Gottschalk boardwalk along Goodrich Lake, check out Boulder Cove (climbing and rappelling), and visit the exhibitors at Freedom Field.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9" name="Shape 1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228600" lvl="0" marL="2286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science and technology experience at the jamboree is perfect for those Scouts seeking a different kind of adventure, one that puts their mind to the test and opens new frontiers of discovery.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1" name="Shape 18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In 2013, 350 service projects were held in nine southern West Virginia counties totaling 300,000 service hours and a $3 million value of labor.</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Join in the effort in 2017. You’ll not only help out area communities, but you’ll also learn skills and bond with your friends.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3" name="Shape 19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Touring kayaks, scuba, stand up paddleboarding, water obstacle courses, and more are a great way to cool off during your time at the Summit Bechtel Reserve.</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Cool off at any one of four venues: Goodrich Lake East, Goodrich Lake West, Bravo Lake, and The Pools.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US" sz="1400"/>
              <a:t>SM</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Garden Ground Mountain Hike</a:t>
            </a:r>
            <a:r>
              <a:rPr b="0" i="0" lang="en-US" sz="1400" u="none" cap="none" strike="noStrike">
                <a:latin typeface="Arial"/>
                <a:ea typeface="Arial"/>
                <a:cs typeface="Arial"/>
                <a:sym typeface="Arial"/>
              </a:rPr>
              <a:t>—</a:t>
            </a:r>
            <a:r>
              <a:rPr b="0" i="0" lang="en-US" sz="1400" u="none" cap="none" strike="noStrike">
                <a:latin typeface="Helvetica Neue"/>
                <a:ea typeface="Helvetica Neue"/>
                <a:cs typeface="Helvetica Neue"/>
                <a:sym typeface="Helvetica Neue"/>
              </a:rPr>
              <a:t>Each Scout at the 2017 national jamboree will get to experience the buckskin games, Native American presentations, drumming, dancing, competitions, and bonfires during their full-day 3-mile trek to Garden Ground Mountain.</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Merit badges</a:t>
            </a:r>
            <a:r>
              <a:rPr b="0" i="0" lang="en-US" sz="1400" u="none" cap="none" strike="noStrike">
                <a:latin typeface="Arial"/>
                <a:ea typeface="Arial"/>
                <a:cs typeface="Arial"/>
                <a:sym typeface="Arial"/>
              </a:rPr>
              <a:t>—</a:t>
            </a:r>
            <a:r>
              <a:rPr b="0" i="0" lang="en-US" sz="1400" u="none" cap="none" strike="noStrike">
                <a:latin typeface="Helvetica Neue"/>
                <a:ea typeface="Helvetica Neue"/>
                <a:cs typeface="Helvetica Neue"/>
                <a:sym typeface="Helvetica Neue"/>
              </a:rPr>
              <a:t>Merit badge booths will be located throughout the Summit Center area of the jamboree. So you can get up to snuff on a ton of merit badges. You don’t need to sign up ahead of time; just show up and be prepared to learn and enjoy yourself in the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0" name="Shape 23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Camp life</a:t>
            </a:r>
            <a:r>
              <a:rPr b="0" i="0" lang="en-US" sz="1400" u="none" cap="none" strike="noStrike">
                <a:latin typeface="Arial"/>
                <a:ea typeface="Arial"/>
                <a:cs typeface="Arial"/>
                <a:sym typeface="Arial"/>
              </a:rPr>
              <a:t>—T</a:t>
            </a:r>
            <a:r>
              <a:rPr b="0" i="0" lang="en-US" sz="1400" u="none" cap="none" strike="noStrike">
                <a:latin typeface="Helvetica Neue"/>
                <a:ea typeface="Helvetica Neue"/>
                <a:cs typeface="Helvetica Neue"/>
                <a:sym typeface="Helvetica Neue"/>
              </a:rPr>
              <a:t>his is the backbone of the jamboree, the place where you work and play together with your fellow Scouts. From setting up camp on Day 1 to taking it all down on Day 10, this is your home away from home. Experiences like these strengthen units, solidify leadership, and forge friendships.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2" name="Shape 2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DC</a:t>
            </a:r>
          </a:p>
          <a:p>
            <a:pPr lvl="0" marR="0" rtl="0" algn="l">
              <a:lnSpc>
                <a:spcPct val="117999"/>
              </a:lnSpc>
              <a:spcBef>
                <a:spcPts val="0"/>
              </a:spcBef>
              <a:buNone/>
            </a:pPr>
            <a:r>
              <a:t/>
            </a:r>
            <a:endParaRPr sz="1400"/>
          </a:p>
          <a:p>
            <a:pPr lvl="0" marR="0" rtl="0" algn="l">
              <a:lnSpc>
                <a:spcPct val="117999"/>
              </a:lnSpc>
              <a:spcBef>
                <a:spcPts val="0"/>
              </a:spcBef>
              <a:buNone/>
            </a:pPr>
            <a:r>
              <a:rPr lang="en-US" sz="1400"/>
              <a:t>The Scout Motto is “Be Prepared.” And, well there’s a lot of things to do to be prepared for the Jamboree. Your role as Scouts will be to...</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join a newly formed Jamboree Troop / Crew. You’ll essentially be a member of two units.</a:t>
            </a:r>
          </a:p>
          <a:p>
            <a:pPr indent="-317500" lvl="0" marL="457200" marR="0" rtl="0" algn="l">
              <a:lnSpc>
                <a:spcPct val="117999"/>
              </a:lnSpc>
              <a:spcBef>
                <a:spcPts val="0"/>
              </a:spcBef>
              <a:buSzPct val="100000"/>
              <a:buChar char="●"/>
            </a:pPr>
            <a:r>
              <a:rPr lang="en-US" sz="1400"/>
              <a:t>develop relationships, patrols, select leaders</a:t>
            </a:r>
          </a:p>
          <a:p>
            <a:pPr indent="-317500" lvl="0" marL="457200" marR="0" rtl="0" algn="l">
              <a:lnSpc>
                <a:spcPct val="117999"/>
              </a:lnSpc>
              <a:spcBef>
                <a:spcPts val="0"/>
              </a:spcBef>
              <a:buSzPct val="100000"/>
              <a:buChar char="●"/>
            </a:pPr>
            <a:r>
              <a:rPr lang="en-US" sz="1400"/>
              <a:t>various training activities</a:t>
            </a:r>
          </a:p>
          <a:p>
            <a:pPr indent="-317500" lvl="0" marL="457200" marR="0" rtl="0" algn="l">
              <a:lnSpc>
                <a:spcPct val="117999"/>
              </a:lnSpc>
              <a:spcBef>
                <a:spcPts val="0"/>
              </a:spcBef>
              <a:buSzPct val="100000"/>
              <a:buChar char="●"/>
            </a:pPr>
            <a:r>
              <a:rPr lang="en-US" sz="1400"/>
              <a:t>go on activities together like hikes and the shakedown weekend</a:t>
            </a:r>
          </a:p>
          <a:p>
            <a:pPr lvl="0" marR="0" rtl="0" algn="l">
              <a:lnSpc>
                <a:spcPct val="117999"/>
              </a:lnSpc>
              <a:spcBef>
                <a:spcPts val="0"/>
              </a:spcBef>
              <a:buNone/>
            </a:pPr>
            <a:r>
              <a:t/>
            </a:r>
            <a:endParaRPr sz="1400"/>
          </a:p>
          <a:p>
            <a:pPr lvl="0" marR="0" rtl="0" algn="l">
              <a:lnSpc>
                <a:spcPct val="117999"/>
              </a:lnSpc>
              <a:spcBef>
                <a:spcPts val="0"/>
              </a:spcBef>
              <a:buNone/>
            </a:pPr>
            <a:r>
              <a:rPr lang="en-US" sz="1400"/>
              <a:t>Shakedown weekend will be a simulated jamboree experience here on our own turf so the troops and crews to prepare for the real thing.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2" name="Shape 25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DC</a:t>
            </a:r>
          </a:p>
          <a:p>
            <a:pPr lvl="0" marR="0" rtl="0" algn="l">
              <a:lnSpc>
                <a:spcPct val="117999"/>
              </a:lnSpc>
              <a:spcBef>
                <a:spcPts val="0"/>
              </a:spcBef>
              <a:buNone/>
            </a:pPr>
            <a:r>
              <a:t/>
            </a:r>
            <a:endParaRPr sz="1400"/>
          </a:p>
          <a:p>
            <a:pPr lvl="0" marR="0" rtl="0" algn="l">
              <a:lnSpc>
                <a:spcPct val="117999"/>
              </a:lnSpc>
              <a:spcBef>
                <a:spcPts val="0"/>
              </a:spcBef>
              <a:buNone/>
            </a:pPr>
            <a:r>
              <a:rPr lang="en-US" sz="1400"/>
              <a:t>There’s a lot of equipment needed for the Jamboree. A lot of the equipment will be provided by the Jamboree. Some of what remains will be provided by the council. The rest will be left up to you.</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Jamboree will provide tents, cots, cookware, dining flies, tools, etc</a:t>
            </a:r>
          </a:p>
          <a:p>
            <a:pPr indent="-317500" lvl="0" marL="457200" marR="0" rtl="0" algn="l">
              <a:lnSpc>
                <a:spcPct val="117999"/>
              </a:lnSpc>
              <a:spcBef>
                <a:spcPts val="0"/>
              </a:spcBef>
              <a:buSzPct val="100000"/>
              <a:buChar char="●"/>
            </a:pPr>
            <a:r>
              <a:rPr lang="en-US" sz="1400"/>
              <a:t>Council will provide unit identification (numerals, CSPs, flags, signage) and we’re evaluating what other provisions will be provided</a:t>
            </a:r>
          </a:p>
          <a:p>
            <a:pPr indent="-317500" lvl="0" marL="457200" marR="0" rtl="0" algn="l">
              <a:lnSpc>
                <a:spcPct val="117999"/>
              </a:lnSpc>
              <a:spcBef>
                <a:spcPts val="0"/>
              </a:spcBef>
              <a:buSzPct val="100000"/>
              <a:buChar char="●"/>
            </a:pPr>
            <a:r>
              <a:rPr lang="en-US" sz="1400"/>
              <a:t>Scouts will provide gear such as sleeping bag, uniforming, clothing, and personal needs</a:t>
            </a:r>
          </a:p>
          <a:p>
            <a:pPr lvl="0" marR="0" rtl="0" algn="l">
              <a:lnSpc>
                <a:spcPct val="117999"/>
              </a:lnSpc>
              <a:spcBef>
                <a:spcPts val="0"/>
              </a:spcBef>
              <a:buNone/>
            </a:pPr>
            <a:r>
              <a:t/>
            </a:r>
            <a:endParaRPr sz="1400"/>
          </a:p>
          <a:p>
            <a:pPr lvl="0" marR="0" rtl="0" algn="l">
              <a:lnSpc>
                <a:spcPct val="117999"/>
              </a:lnSpc>
              <a:spcBef>
                <a:spcPts val="0"/>
              </a:spcBef>
              <a:buNone/>
            </a:pPr>
            <a:r>
              <a:rPr lang="en-US" sz="1400"/>
              <a:t>This is *not* an exhaustive or final list!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2" name="Shape 2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EH</a:t>
            </a:r>
          </a:p>
          <a:p>
            <a:pPr lvl="0" marR="0" rtl="0" algn="l">
              <a:lnSpc>
                <a:spcPct val="117999"/>
              </a:lnSpc>
              <a:spcBef>
                <a:spcPts val="0"/>
              </a:spcBef>
              <a:buNone/>
            </a:pPr>
            <a:r>
              <a:t/>
            </a:r>
            <a:endParaRPr sz="1400"/>
          </a:p>
          <a:p>
            <a:pPr lvl="0" marR="0" rtl="0" algn="l">
              <a:lnSpc>
                <a:spcPct val="117999"/>
              </a:lnSpc>
              <a:spcBef>
                <a:spcPts val="0"/>
              </a:spcBef>
              <a:buNone/>
            </a:pPr>
            <a:r>
              <a:rPr lang="en-US" sz="1400"/>
              <a:t>Our scouts don’t get to the Summit on their own. There is a strong set of adult leaders responsible for each troop and crew.</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Adult leaders are being selected by the committee</a:t>
            </a:r>
          </a:p>
          <a:p>
            <a:pPr indent="-317500" lvl="0" marL="457200" marR="0" rtl="0" algn="l">
              <a:lnSpc>
                <a:spcPct val="117999"/>
              </a:lnSpc>
              <a:spcBef>
                <a:spcPts val="0"/>
              </a:spcBef>
              <a:buSzPct val="100000"/>
              <a:buChar char="●"/>
            </a:pPr>
            <a:r>
              <a:rPr lang="en-US" sz="1400"/>
              <a:t>Leaders will be currently active and well trained</a:t>
            </a:r>
          </a:p>
          <a:p>
            <a:pPr indent="-317500" lvl="0" marL="457200" marR="0" rtl="0" algn="l">
              <a:lnSpc>
                <a:spcPct val="117999"/>
              </a:lnSpc>
              <a:spcBef>
                <a:spcPts val="0"/>
              </a:spcBef>
              <a:buSzPct val="100000"/>
              <a:buChar char="●"/>
            </a:pPr>
            <a:r>
              <a:rPr lang="en-US" sz="1400"/>
              <a:t>For those adult applicants who are not selected to lead units, opportunities may exist to serve on unit committees later or to register as Jamboree staff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3" name="Shape 6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DC</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theme of the 2017 jamboree, “Live Scouting’s Adventure,” is a nod to what happens daily in packs, troops, teams, posts, ships, and crews nationwide.</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It also reinforces one of the Summit Bechtel Reserve’s purposes of helping to redefine Scouting’s adventure for the next century. Participants of the 2017 National Scout Jamboree will experience that difference every day.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72" name="Shape 27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US" sz="1400"/>
              <a:t>EH</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Transportation—Staff transportation will be enhanced. Assuming a reasonable level of fitness, no staff member will be required to walk longer than 30 minutes between their place of lodging and their assigned work station.</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Time off— Sufficient staff will be recruited and schedules developed to ensure staff members receive at least the equivalent of one full day off during the jamboree. Staff work hours will allow them the opportunity to visit and enjoy other areas of the jamboree outside their assigned work area. Provisions will be made for those desiring to explore the local area surrounding the jamboree during their day off.</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Communications—A robust communications strategy will be developed and executed to keep staff members informed from the date they register as a staff member through the last day of the jamboree.</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Lunch—We will make modifications to enhance the number and variety of lunch choices consistent with the requirement to maintain a “shelf stable” lunch menu given the demands of the site. We will provide supplemental items for our staff members in the more active program areas to ensure an appropriate level of caloric content for their anticipated level of activity.</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Lodging—While capacity constraints of The Summit prevent the offering of two-person tent accommodations, staff members will be provided the opportunity to preselect their tentmates up to one month prior to the jamboree.</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Staff Village—The staff village(s) will be designed to provide an area in which staff members can relax, recreate, and refresh themselves in the company of other staff members. Retail food and beverage stands will be incorporated in this design as well as an area for athletic competition.</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Showers—We will explore options to increase water temperature; however, any solution will have to be consistent with our sustainability focus of conserving water and energy.</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Laundry service—Laundry service will continue to be available for staff members desiring it.</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Staff photos—Official staff photos of individual teams will be taken and staff members will have the opportunity to purchase photos of their choosing.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6" name="Shape 28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NC</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These requirements are set by the Jamboree - not locally at the council.</a:t>
            </a:r>
          </a:p>
          <a:p>
            <a:pPr indent="-317500" lvl="0" marL="457200" marR="0" rtl="0" algn="l">
              <a:lnSpc>
                <a:spcPct val="117999"/>
              </a:lnSpc>
              <a:spcBef>
                <a:spcPts val="0"/>
              </a:spcBef>
              <a:buSzPct val="100000"/>
              <a:buChar char="●"/>
            </a:pPr>
            <a:r>
              <a:rPr lang="en-US" sz="1400"/>
              <a:t>You must be a current, registered member of a troop</a:t>
            </a:r>
          </a:p>
          <a:p>
            <a:pPr indent="-317500" lvl="0" marL="457200" marR="0" rtl="0" algn="l">
              <a:lnSpc>
                <a:spcPct val="117999"/>
              </a:lnSpc>
              <a:spcBef>
                <a:spcPts val="0"/>
              </a:spcBef>
              <a:buSzPct val="100000"/>
              <a:buChar char="●"/>
            </a:pPr>
            <a:r>
              <a:rPr lang="en-US" sz="1400"/>
              <a:t>Advancement - Scouts must reach First Class before attending. You do *not* have to be First Class in order to register.</a:t>
            </a:r>
          </a:p>
          <a:p>
            <a:pPr indent="-317500" lvl="0" marL="457200" marR="0" rtl="0" algn="l">
              <a:lnSpc>
                <a:spcPct val="117999"/>
              </a:lnSpc>
              <a:spcBef>
                <a:spcPts val="0"/>
              </a:spcBef>
              <a:buSzPct val="100000"/>
              <a:buChar char="●"/>
            </a:pPr>
            <a:r>
              <a:rPr lang="en-US" sz="1400"/>
              <a:t>Age requirement - Be at least 12 years old by the first day of the jamboree or 11 years old and graduated from sixth grade, but have not reached their 18th birthday by the last day of the jamboree.</a:t>
            </a:r>
          </a:p>
          <a:p>
            <a:pPr indent="-317500" lvl="0" marL="457200" marR="0" rtl="0" algn="l">
              <a:lnSpc>
                <a:spcPct val="117999"/>
              </a:lnSpc>
              <a:spcBef>
                <a:spcPts val="0"/>
              </a:spcBef>
              <a:buSzPct val="100000"/>
              <a:buChar char="●"/>
            </a:pPr>
            <a:r>
              <a:rPr lang="en-US" sz="1400"/>
              <a:t>Pre-jamboree training - The training experience includes troop/crew activities including, but not limited to, the shakedown weekend.</a:t>
            </a:r>
          </a:p>
          <a:p>
            <a:pPr indent="-317500" lvl="0" marL="457200" marR="0" rtl="0" algn="l">
              <a:lnSpc>
                <a:spcPct val="117999"/>
              </a:lnSpc>
              <a:spcBef>
                <a:spcPts val="0"/>
              </a:spcBef>
              <a:buSzPct val="100000"/>
              <a:buChar char="●"/>
            </a:pPr>
            <a:r>
              <a:rPr lang="en-US" sz="1400"/>
              <a:t>Medical - No information is currently available on the process or procedure for completing the medical. However, in the past it was required to complete a physical within 12 months of the Jamboree. Plan your next annual physical accordingly.</a:t>
            </a:r>
          </a:p>
          <a:p>
            <a:pPr indent="-317500" lvl="0" marL="457200" marR="0" rtl="0" algn="l">
              <a:lnSpc>
                <a:spcPct val="117999"/>
              </a:lnSpc>
              <a:spcBef>
                <a:spcPts val="0"/>
              </a:spcBef>
              <a:buSzPct val="100000"/>
              <a:buChar char="●"/>
            </a:pPr>
            <a:r>
              <a:rPr lang="en-US" sz="1400"/>
              <a:t>Fees - Fees must be paid. If not paid, not getting on the bus.</a:t>
            </a:r>
          </a:p>
          <a:p>
            <a:pPr indent="-317500" lvl="0" marL="457200" marR="0" rtl="0" algn="l">
              <a:lnSpc>
                <a:spcPct val="117999"/>
              </a:lnSpc>
              <a:spcBef>
                <a:spcPts val="0"/>
              </a:spcBef>
              <a:buSzPct val="100000"/>
              <a:buChar char="●"/>
            </a:pPr>
            <a:r>
              <a:rPr lang="en-US" sz="1400"/>
              <a:t>Complete Youth Protection Training before the Jamboree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6" name="Shape 29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NC</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These requirements are set by the Jamboree - not locally at the council.</a:t>
            </a:r>
          </a:p>
          <a:p>
            <a:pPr indent="-228600" lvl="0" marL="457200" rtl="0">
              <a:spcBef>
                <a:spcPts val="0"/>
              </a:spcBef>
              <a:buClr>
                <a:schemeClr val="dk1"/>
              </a:buClr>
              <a:buChar char="●"/>
            </a:pPr>
            <a:r>
              <a:rPr lang="en-US" sz="1400">
                <a:solidFill>
                  <a:schemeClr val="dk1"/>
                </a:solidFill>
              </a:rPr>
              <a:t>You must be a current, registered member of a crew</a:t>
            </a:r>
          </a:p>
          <a:p>
            <a:pPr indent="-317500" lvl="0" marL="457200" marR="0" rtl="0" algn="l">
              <a:lnSpc>
                <a:spcPct val="117999"/>
              </a:lnSpc>
              <a:spcBef>
                <a:spcPts val="0"/>
              </a:spcBef>
              <a:buSzPct val="100000"/>
              <a:buChar char="●"/>
            </a:pPr>
            <a:r>
              <a:rPr lang="en-US" sz="1400"/>
              <a:t>Age requirement - Be at least 14 years old by the first day of the jamboree or 13 years old and graduated from eighth grade, but have not reached their 21st birthday by the last day of the jamboree.</a:t>
            </a:r>
          </a:p>
          <a:p>
            <a:pPr indent="-317500" lvl="0" marL="457200" marR="0" rtl="0" algn="l">
              <a:lnSpc>
                <a:spcPct val="117999"/>
              </a:lnSpc>
              <a:spcBef>
                <a:spcPts val="0"/>
              </a:spcBef>
              <a:buSzPct val="100000"/>
              <a:buChar char="●"/>
            </a:pPr>
            <a:r>
              <a:rPr lang="en-US" sz="1400"/>
              <a:t>Pre-jamboree training - The training experience includes troop/crew activities including, but not limited to, the shakedown weekend.</a:t>
            </a:r>
          </a:p>
          <a:p>
            <a:pPr indent="-317500" lvl="0" marL="457200" marR="0" rtl="0" algn="l">
              <a:lnSpc>
                <a:spcPct val="117999"/>
              </a:lnSpc>
              <a:spcBef>
                <a:spcPts val="0"/>
              </a:spcBef>
              <a:buSzPct val="100000"/>
              <a:buChar char="●"/>
            </a:pPr>
            <a:r>
              <a:rPr lang="en-US" sz="1400"/>
              <a:t>Medical - No information is currently available on the process or procedure for completing the medical. However, in the past it was required to complete a physical within 12 months of the Jamboree. Plan your next annual physical accordingly.</a:t>
            </a:r>
          </a:p>
          <a:p>
            <a:pPr indent="-317500" lvl="0" marL="457200" marR="0" rtl="0" algn="l">
              <a:lnSpc>
                <a:spcPct val="117999"/>
              </a:lnSpc>
              <a:spcBef>
                <a:spcPts val="0"/>
              </a:spcBef>
              <a:buSzPct val="100000"/>
              <a:buChar char="●"/>
            </a:pPr>
            <a:r>
              <a:rPr lang="en-US" sz="1400"/>
              <a:t>Fees - Fees must be paid. If not paid, not getting on the bus.</a:t>
            </a:r>
          </a:p>
          <a:p>
            <a:pPr indent="-228600" lvl="0" marL="457200" rtl="0">
              <a:spcBef>
                <a:spcPts val="0"/>
              </a:spcBef>
              <a:buClr>
                <a:schemeClr val="dk1"/>
              </a:buClr>
              <a:buChar char="●"/>
            </a:pPr>
            <a:r>
              <a:rPr lang="en-US" sz="1400">
                <a:solidFill>
                  <a:schemeClr val="dk1"/>
                </a:solidFill>
              </a:rPr>
              <a:t>Complete Youth Protection Training before the Jamboree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6" name="Shape 3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US" sz="1400"/>
              <a:t>NC</a:t>
            </a:r>
          </a:p>
          <a:p>
            <a:pPr indent="0" lvl="0" marL="0" marR="0" rtl="0" algn="l">
              <a:lnSpc>
                <a:spcPct val="100000"/>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With everything that you’ve learned about the 2017 National Scout Jamboree, it’s possible that you’re left with just one question: “Where do I sign up?”</a:t>
            </a:r>
          </a:p>
          <a:p>
            <a:pPr indent="-228600" lvl="0" marL="228600" marR="0" rtl="0" algn="l">
              <a:lnSpc>
                <a:spcPct val="100000"/>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Registration is done electronically. Go online to bsajamboree.org and click on the Jamboree Registration button at the top right of the page or the button in the side menu to the right.</a:t>
            </a:r>
          </a:p>
          <a:p>
            <a:pPr indent="-228600" lvl="0" marL="228600" marR="0" rtl="0" algn="l">
              <a:lnSpc>
                <a:spcPct val="100000"/>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From there, you’ll just need to link your BSA membership to your Summit account. You need your last name, date of birth, and member ID number.</a:t>
            </a:r>
          </a:p>
          <a:p>
            <a:pPr indent="-228600" lvl="0" marL="228600" marR="0" rtl="0" algn="l">
              <a:lnSpc>
                <a:spcPct val="100000"/>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00000"/>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Upon completion of the application, print the “Request to Attend Form.” Parents, fill that out and take it to your local council to get the ball officially rolling!</a:t>
            </a:r>
          </a:p>
          <a:p>
            <a:pPr lvl="0" marR="0" rtl="0" algn="l">
              <a:lnSpc>
                <a:spcPct val="100000"/>
              </a:lnSpc>
              <a:spcBef>
                <a:spcPts val="0"/>
              </a:spcBef>
              <a:buNone/>
            </a:pPr>
            <a:r>
              <a:t/>
            </a:r>
            <a:endParaRPr sz="1400"/>
          </a:p>
          <a:p>
            <a:pPr indent="-317500" lvl="0" marL="457200" marR="0" rtl="0" algn="l">
              <a:lnSpc>
                <a:spcPct val="100000"/>
              </a:lnSpc>
              <a:spcBef>
                <a:spcPts val="0"/>
              </a:spcBef>
              <a:buSzPct val="100000"/>
              <a:buChar char="●"/>
            </a:pPr>
            <a:r>
              <a:rPr lang="en-US" sz="1400"/>
              <a:t>Based on current registrations the council is currently planning on 2 troops and ¼ crew. That’s 72 Boy Scout and 8-9 Venturing spaces. Spaces are filling now and allocated at the time a deposit is made.</a:t>
            </a:r>
          </a:p>
          <a:p>
            <a:pPr indent="-317500" lvl="0" marL="457200" marR="0" rtl="0" algn="l">
              <a:lnSpc>
                <a:spcPct val="100000"/>
              </a:lnSpc>
              <a:spcBef>
                <a:spcPts val="0"/>
              </a:spcBef>
              <a:buSzPct val="100000"/>
              <a:buChar char="●"/>
            </a:pPr>
            <a:r>
              <a:rPr lang="en-US" sz="1400"/>
              <a:t>A waiting list will begin once the vacancies are taken. If the waiting list grows long enough another unit *may* be added.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9" name="Shape 3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marR="0" rtl="0" algn="l">
              <a:lnSpc>
                <a:spcPct val="117999"/>
              </a:lnSpc>
              <a:spcBef>
                <a:spcPts val="0"/>
              </a:spcBef>
              <a:buNone/>
            </a:pPr>
            <a:r>
              <a:rPr lang="en-US" sz="1400"/>
              <a:t>NC</a:t>
            </a:r>
          </a:p>
          <a:p>
            <a:pPr lvl="0" marR="0" rtl="0" algn="l">
              <a:lnSpc>
                <a:spcPct val="117999"/>
              </a:lnSpc>
              <a:spcBef>
                <a:spcPts val="0"/>
              </a:spcBef>
              <a:buNone/>
            </a:pPr>
            <a:r>
              <a:t/>
            </a:r>
            <a:endParaRPr sz="1400"/>
          </a:p>
          <a:p>
            <a:pPr indent="-317500" lvl="0" marL="457200" marR="0" rtl="0" algn="l">
              <a:lnSpc>
                <a:spcPct val="117999"/>
              </a:lnSpc>
              <a:spcBef>
                <a:spcPts val="0"/>
              </a:spcBef>
              <a:buSzPct val="100000"/>
              <a:buChar char="●"/>
            </a:pPr>
            <a:r>
              <a:rPr lang="en-US" sz="1400"/>
              <a:t>Many of you might have been waiting for this slide…</a:t>
            </a:r>
          </a:p>
          <a:p>
            <a:pPr indent="-317500" lvl="0" marL="457200" marR="0" rtl="0" algn="l">
              <a:lnSpc>
                <a:spcPct val="117999"/>
              </a:lnSpc>
              <a:spcBef>
                <a:spcPts val="0"/>
              </a:spcBef>
              <a:buSzPct val="100000"/>
              <a:buChar char="●"/>
            </a:pPr>
            <a:r>
              <a:rPr lang="en-US" sz="1400"/>
              <a:t>We’re thrilled that you’re here today, expressing interest in registering for this once-in-a-lifetime event. It’s truly one of Scouting’s best adventures.</a:t>
            </a:r>
          </a:p>
          <a:p>
            <a:pPr indent="-317500" lvl="0" marL="457200" marR="0" rtl="0" algn="l">
              <a:lnSpc>
                <a:spcPct val="117999"/>
              </a:lnSpc>
              <a:spcBef>
                <a:spcPts val="0"/>
              </a:spcBef>
              <a:buSzPct val="100000"/>
              <a:buChar char="●"/>
            </a:pPr>
            <a:r>
              <a:rPr lang="en-US" sz="1400"/>
              <a:t>The cost for such an event isn’t cheap. There are many things to take care of… travel, lodging, food, equipment, training, and the Jamboree itself!</a:t>
            </a:r>
          </a:p>
          <a:p>
            <a:pPr indent="-317500" lvl="0" marL="457200" marR="0" rtl="0" algn="l">
              <a:lnSpc>
                <a:spcPct val="117999"/>
              </a:lnSpc>
              <a:spcBef>
                <a:spcPts val="0"/>
              </a:spcBef>
              <a:buSzPct val="100000"/>
              <a:buChar char="●"/>
            </a:pPr>
            <a:r>
              <a:rPr lang="en-US" sz="1400"/>
              <a:t>The estimated cost of the trip is $1,750. While that may seem initially expensive, the value of this trip makes it a bargain.</a:t>
            </a:r>
          </a:p>
          <a:p>
            <a:pPr indent="-317500" lvl="0" marL="457200" marR="0" rtl="0" algn="l">
              <a:lnSpc>
                <a:spcPct val="117999"/>
              </a:lnSpc>
              <a:spcBef>
                <a:spcPts val="0"/>
              </a:spcBef>
              <a:buSzPct val="100000"/>
              <a:buChar char="●"/>
            </a:pPr>
            <a:r>
              <a:rPr lang="en-US" sz="1400"/>
              <a:t>We are prepared, after the presentation today, to accept registrations and payments in the school cafeteria.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rtl="0">
              <a:spcBef>
                <a:spcPts val="0"/>
              </a:spcBef>
              <a:buNone/>
            </a:pPr>
            <a:r>
              <a:rPr lang="en-US"/>
              <a:t>DC</a:t>
            </a:r>
          </a:p>
          <a:p>
            <a:pPr indent="-228600" lvl="0" marL="457200" rtl="0">
              <a:spcBef>
                <a:spcPts val="0"/>
              </a:spcBef>
              <a:buChar char="●"/>
            </a:pPr>
            <a:r>
              <a:rPr lang="en-US"/>
              <a:t>Reminder: Slides and Q&amp;A available on HVC site after the event. hudsonvalleyscouting.org/jamboree</a:t>
            </a:r>
          </a:p>
          <a:p>
            <a:pPr indent="-228600" lvl="0" marL="457200" rtl="0">
              <a:spcBef>
                <a:spcPts val="0"/>
              </a:spcBef>
              <a:buChar char="●"/>
            </a:pPr>
            <a:r>
              <a:rPr lang="en-US"/>
              <a:t>You are now ambassadors of the message! Recruit your friends!!</a:t>
            </a:r>
          </a:p>
          <a:p>
            <a:pPr indent="-228600" lvl="0" marL="457200" rtl="0">
              <a:spcBef>
                <a:spcPts val="0"/>
              </a:spcBef>
              <a:buChar char="●"/>
            </a:pPr>
            <a:r>
              <a:rPr lang="en-US"/>
              <a:t>Follow us on Facebook for pictures, information, and fun! facebook.com/hudsonvalleyjamboree</a:t>
            </a:r>
          </a:p>
          <a:p>
            <a:pPr indent="-228600" lvl="0" marL="457200" rtl="0">
              <a:spcBef>
                <a:spcPts val="0"/>
              </a:spcBef>
              <a:buChar char="●"/>
            </a:pPr>
            <a:r>
              <a:rPr lang="en-US"/>
              <a:t>In the cafeteria we’ll have 4 lines…</a:t>
            </a:r>
          </a:p>
          <a:p>
            <a:pPr lvl="1" marL="914400" rtl="0">
              <a:spcBef>
                <a:spcPts val="0"/>
              </a:spcBef>
              <a:buChar char="○"/>
            </a:pPr>
            <a:r>
              <a:rPr lang="en-US"/>
              <a:t>Get BSA Id</a:t>
            </a:r>
          </a:p>
          <a:p>
            <a:pPr lvl="1" marL="914400" rtl="0">
              <a:spcBef>
                <a:spcPts val="0"/>
              </a:spcBef>
              <a:buChar char="○"/>
            </a:pPr>
            <a:r>
              <a:rPr lang="en-US"/>
              <a:t>Reg &amp; pay w/ check</a:t>
            </a:r>
          </a:p>
          <a:p>
            <a:pPr lvl="1" marL="914400" rtl="0">
              <a:spcBef>
                <a:spcPts val="0"/>
              </a:spcBef>
              <a:buChar char="○"/>
            </a:pPr>
            <a:r>
              <a:rPr lang="en-US"/>
              <a:t>Reg &amp; pay w/ credit</a:t>
            </a:r>
          </a:p>
          <a:p>
            <a:pPr lvl="1" marL="914400">
              <a:spcBef>
                <a:spcPts val="0"/>
              </a:spcBef>
              <a:buChar char="○"/>
            </a:pPr>
            <a:r>
              <a:rPr lang="en-US"/>
              <a:t>Reg without payment</a:t>
            </a: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6" name="Shape 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DC</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2017 jamboree follows on the heels of the wildly successful 2013 jamboree, the first jamboree at the Summit Bechtel Family National Scout Reserve in West Virginia’s New River Gorge region.</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10,000-acre Summit Bechtel Reserve is adjacent to 70,000 acres of a federally protected national river area, one of the most amazing outdoor recreation centers on earth.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9" name="Shape 8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DC</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2017 National Scout Jamboree will be held at the Summit Bechtel Family National Scout Reserve. We’ll call it the “Summit Bechtel Reserve” from here on out.</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More than 40,000 Scouts and Scouters will explore all kinds of adventures—stadium shows, pioneer village, Garden Ground hikes, adventure sports, patch trading, and more—in the heart of one of nature’s greatest playgrounds.</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Once every four years, the national Scout jamboree brings generations together through Scouting’s biggest showcase. You won’t want to miss this amazing experience.</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Basecamps will be your home away from home during the jamboree. There are four basecamps for Boy Scouts – Basecamps A, B, C, and D. Each basecamp has four subcamps that house around 2,000 participants each. Basecamp E is for staff, and Venturers and international Scouts will stay in Basecamp F. </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Summit Center, including Action Point, is where visitors will come to experience the jamboree with participants. Here, they'll get a taste of what the jamboree is all about. </a:t>
            </a:r>
          </a:p>
          <a:p>
            <a:pPr lvl="0" marR="0" rtl="0" algn="l">
              <a:lnSpc>
                <a:spcPct val="117999"/>
              </a:lnSpc>
              <a:spcBef>
                <a:spcPts val="0"/>
              </a:spcBef>
              <a:buNone/>
            </a:pPr>
            <a:r>
              <a:t/>
            </a:r>
            <a:endParaRPr sz="1400"/>
          </a:p>
          <a:p>
            <a:pPr indent="-177800" lvl="0" marL="177800" marR="0" rtl="0" algn="l">
              <a:lnSpc>
                <a:spcPct val="117999"/>
              </a:lnSpc>
              <a:spcBef>
                <a:spcPts val="0"/>
              </a:spcBef>
              <a:buSzPct val="100000"/>
              <a:buFont typeface="Helvetica Neue"/>
              <a:buChar char="•"/>
            </a:pPr>
            <a:r>
              <a:rPr lang="en-US" sz="1400"/>
              <a:t>One thing you may have heard is that the Summit was “not ready” for the 2013 Jamboree. Today I can assure you the Summit is absolutely “ready for us” for 2017. Facilities are more fully developed. Campsites are better groomed. </a:t>
            </a:r>
          </a:p>
          <a:p>
            <a:pPr lvl="0" marR="0" rtl="0" algn="l">
              <a:lnSpc>
                <a:spcPct val="117999"/>
              </a:lnSpc>
              <a:spcBef>
                <a:spcPts val="0"/>
              </a:spcBef>
              <a:buNone/>
            </a:pPr>
            <a:r>
              <a:t/>
            </a:r>
            <a:endParaRPr sz="1400"/>
          </a:p>
          <a:p>
            <a:pPr indent="-177800" lvl="0" marL="177800" marR="0" rtl="0" algn="l">
              <a:lnSpc>
                <a:spcPct val="117999"/>
              </a:lnSpc>
              <a:spcBef>
                <a:spcPts val="0"/>
              </a:spcBef>
              <a:buSzPct val="100000"/>
              <a:buFont typeface="Helvetica Neue"/>
              <a:buChar char="•"/>
            </a:pPr>
            <a:r>
              <a:rPr lang="en-US" sz="1400"/>
              <a:t>The Summit will also be host to the 2019 World Jamboree. If you’re a scout looking at possibly going to either National or World, bare in mind that World Jamboree will likely be twice as expensive and have *many* less spaces. It may be as few as 4-6 spaces for our council.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0" name="Shape 1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Our tradition of the jamboree delves deeply into what it means to be a Scout.</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For over 75 years, the national Scout jamboree has brought members from all over the country and the world together to share the bond that is Scouting.</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Each jamboree grows in numbers and in adventure, adding more and more activities for Scouts to turn into memories.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4" name="Shape 11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117999"/>
              </a:lnSpc>
              <a:spcBef>
                <a:spcPts val="0"/>
              </a:spcBef>
              <a:buSzPct val="25000"/>
              <a:buNone/>
            </a:pPr>
            <a:r>
              <a:rPr b="0" i="0" lang="en-US" sz="1400" u="none" cap="none" strike="noStrike">
                <a:latin typeface="Helvetica Neue"/>
                <a:ea typeface="Helvetica Neue"/>
                <a:cs typeface="Helvetica Neue"/>
                <a:sym typeface="Helvetica Neue"/>
              </a:rPr>
              <a:t>Enjoy some of the experiences that make the national jamboree an unforgettable experience:</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Stadium shows</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Patch trading</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Day of service</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Day of worship </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Garden Ground Mountain hike</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Merit badges</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Camp life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3" name="Shape 1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117999"/>
              </a:lnSpc>
              <a:spcBef>
                <a:spcPts val="0"/>
              </a:spcBef>
              <a:buSzPct val="25000"/>
              <a:buNone/>
            </a:pPr>
            <a:r>
              <a:rPr b="0" i="0" lang="en-US" sz="1400" u="none" cap="none" strike="noStrike">
                <a:latin typeface="Helvetica Neue"/>
                <a:ea typeface="Helvetica Neue"/>
                <a:cs typeface="Helvetica Neue"/>
                <a:sym typeface="Helvetica Neue"/>
              </a:rPr>
              <a:t>Classic jamboree experiences form the foundation for your experience, and stadium shows at the AT&amp;T Summit Stadium fit the bill. There’s nothing like seeing a sea of Scouts gathering to take it all 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5" name="Shape 1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Patch trading</a:t>
            </a:r>
            <a:r>
              <a:rPr b="0" i="0" lang="en-US" sz="1400" u="none" cap="none" strike="noStrike">
                <a:latin typeface="Arial"/>
                <a:ea typeface="Arial"/>
                <a:cs typeface="Arial"/>
                <a:sym typeface="Arial"/>
              </a:rPr>
              <a:t>—</a:t>
            </a:r>
            <a:r>
              <a:rPr b="0" i="0" lang="en-US" sz="1400" u="none" cap="none" strike="noStrike">
                <a:latin typeface="Helvetica Neue"/>
                <a:ea typeface="Helvetica Neue"/>
                <a:cs typeface="Helvetica Neue"/>
                <a:sym typeface="Helvetica Neue"/>
              </a:rPr>
              <a:t>It’s not just about scoring the coolest patches; it’s about meeting other Scouts from all over the United States and beyond.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4" name="Shape 14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sz="1400"/>
              <a:t>SM</a:t>
            </a:r>
          </a:p>
          <a:p>
            <a:pPr indent="0" lvl="0" marL="0" marR="0" rtl="0" algn="l">
              <a:lnSpc>
                <a:spcPct val="117999"/>
              </a:lnSpc>
              <a:spcBef>
                <a:spcPts val="0"/>
              </a:spcBef>
              <a:buSzPct val="25000"/>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The Summit Bechtel Reserve is home to some amazing adventure sport facilities. At the 2017 national jamboree, you’ll get a chance to try them out.</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Try mountain biking, BMX, skateboarding, canopy tours, challenge course, zip lines, scuba, shooting and target sports, and touring kayaks.</a:t>
            </a:r>
          </a:p>
          <a:p>
            <a:pPr indent="-228600" lvl="0" marL="228600" marR="0" rtl="0" algn="l">
              <a:lnSpc>
                <a:spcPct val="117999"/>
              </a:lnSpc>
              <a:spcBef>
                <a:spcPts val="0"/>
              </a:spcBef>
              <a:buSzPct val="100000"/>
              <a:buFont typeface="Helvetica Neue"/>
              <a:buNone/>
            </a:pPr>
            <a:r>
              <a:t/>
            </a:r>
            <a:endParaRPr b="0" i="0" sz="1400" u="none" cap="none" strike="noStrike">
              <a:latin typeface="Helvetica Neue"/>
              <a:ea typeface="Helvetica Neue"/>
              <a:cs typeface="Helvetica Neue"/>
              <a:sym typeface="Helvetica Neue"/>
            </a:endParaRPr>
          </a:p>
          <a:p>
            <a:pPr indent="-177800" lvl="0" marL="177800" marR="0" rtl="0" algn="l">
              <a:lnSpc>
                <a:spcPct val="117999"/>
              </a:lnSpc>
              <a:spcBef>
                <a:spcPts val="0"/>
              </a:spcBef>
              <a:buSzPct val="100000"/>
              <a:buFont typeface="Helvetica Neue"/>
              <a:buChar char="•"/>
            </a:pPr>
            <a:r>
              <a:rPr b="0" i="0" lang="en-US" sz="1400" u="none" cap="none" strike="noStrike">
                <a:latin typeface="Helvetica Neue"/>
                <a:ea typeface="Helvetica Neue"/>
                <a:cs typeface="Helvetica Neue"/>
                <a:sym typeface="Helvetica Neue"/>
              </a:rPr>
              <a:t>For an additional fee you can try whitewater rafting.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9" name="Shape 9"/>
        <p:cNvGrpSpPr/>
        <p:nvPr/>
      </p:nvGrpSpPr>
      <p:grpSpPr>
        <a:xfrm>
          <a:off x="0" y="0"/>
          <a:ext cx="0" cy="0"/>
          <a:chOff x="0" y="0"/>
          <a:chExt cx="0" cy="0"/>
        </a:xfrm>
      </p:grpSpPr>
      <p:sp>
        <p:nvSpPr>
          <p:cNvPr id="10" name="Shape 10"/>
          <p:cNvSpPr txBox="1"/>
          <p:nvPr>
            <p:ph type="title"/>
          </p:nvPr>
        </p:nvSpPr>
        <p:spPr>
          <a:xfrm>
            <a:off x="685800" y="1844675"/>
            <a:ext cx="7772400" cy="20415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11" name="Shape 11"/>
          <p:cNvSpPr txBox="1"/>
          <p:nvPr>
            <p:ph idx="1" type="body"/>
          </p:nvPr>
        </p:nvSpPr>
        <p:spPr>
          <a:xfrm>
            <a:off x="1371600" y="3886200"/>
            <a:ext cx="6400799" cy="2971799"/>
          </a:xfrm>
          <a:prstGeom prst="rect">
            <a:avLst/>
          </a:prstGeom>
          <a:noFill/>
          <a:ln>
            <a:noFill/>
          </a:ln>
        </p:spPr>
        <p:txBody>
          <a:bodyPr anchorCtr="0" anchor="t" bIns="91425" lIns="91425" rIns="91425" tIns="91425"/>
          <a:lstStyle>
            <a:lvl1pPr indent="0" lvl="0" marL="0" marR="0" rtl="0" algn="ctr">
              <a:spcBef>
                <a:spcPts val="700"/>
              </a:spcBef>
              <a:buClr>
                <a:srgbClr val="888888"/>
              </a:buClr>
              <a:buFont typeface="Arial"/>
              <a:buNone/>
              <a:defRPr b="0" i="0" sz="3200" u="none" cap="none" strike="noStrike">
                <a:solidFill>
                  <a:srgbClr val="888888"/>
                </a:solidFill>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12" name="Shape 12"/>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42" name="Shape 42"/>
        <p:cNvGrpSpPr/>
        <p:nvPr/>
      </p:nvGrpSpPr>
      <p:grpSpPr>
        <a:xfrm>
          <a:off x="0" y="0"/>
          <a:ext cx="0" cy="0"/>
          <a:chOff x="0" y="0"/>
          <a:chExt cx="0" cy="0"/>
        </a:xfrm>
      </p:grpSpPr>
      <p:sp>
        <p:nvSpPr>
          <p:cNvPr id="43" name="Shape 43"/>
          <p:cNvSpPr txBox="1"/>
          <p:nvPr>
            <p:ph type="title"/>
          </p:nvPr>
        </p:nvSpPr>
        <p:spPr>
          <a:xfrm>
            <a:off x="457200" y="92076"/>
            <a:ext cx="8229600" cy="15081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44" name="Shape 44"/>
          <p:cNvSpPr txBox="1"/>
          <p:nvPr>
            <p:ph idx="1" type="body"/>
          </p:nvPr>
        </p:nvSpPr>
        <p:spPr>
          <a:xfrm>
            <a:off x="457200" y="1600200"/>
            <a:ext cx="8229600" cy="5257799"/>
          </a:xfrm>
          <a:prstGeom prst="rect">
            <a:avLst/>
          </a:prstGeom>
          <a:noFill/>
          <a:ln>
            <a:noFill/>
          </a:ln>
        </p:spPr>
        <p:txBody>
          <a:bodyPr anchorCtr="0" anchor="t" bIns="91425" lIns="91425" rIns="91425" tIns="91425"/>
          <a:lstStyle>
            <a:lvl1pPr indent="-139700" lvl="0" marL="342900" marR="0" rtl="0" algn="l">
              <a:spcBef>
                <a:spcPts val="700"/>
              </a:spcBef>
              <a:buSzPct val="100000"/>
              <a:buFont typeface="Arial"/>
              <a:buChar char="•"/>
              <a:defRPr b="0" i="0" sz="32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45" name="Shape 45"/>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46" name="Shape 46"/>
        <p:cNvGrpSpPr/>
        <p:nvPr/>
      </p:nvGrpSpPr>
      <p:grpSpPr>
        <a:xfrm>
          <a:off x="0" y="0"/>
          <a:ext cx="0" cy="0"/>
          <a:chOff x="0" y="0"/>
          <a:chExt cx="0" cy="0"/>
        </a:xfrm>
      </p:grpSpPr>
      <p:sp>
        <p:nvSpPr>
          <p:cNvPr id="47" name="Shape 47"/>
          <p:cNvSpPr txBox="1"/>
          <p:nvPr>
            <p:ph type="title"/>
          </p:nvPr>
        </p:nvSpPr>
        <p:spPr>
          <a:xfrm>
            <a:off x="6629400" y="0"/>
            <a:ext cx="2057400" cy="6400802"/>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48" name="Shape 48"/>
          <p:cNvSpPr txBox="1"/>
          <p:nvPr>
            <p:ph idx="1" type="body"/>
          </p:nvPr>
        </p:nvSpPr>
        <p:spPr>
          <a:xfrm>
            <a:off x="457200" y="274637"/>
            <a:ext cx="6019799" cy="6583363"/>
          </a:xfrm>
          <a:prstGeom prst="rect">
            <a:avLst/>
          </a:prstGeom>
          <a:noFill/>
          <a:ln>
            <a:noFill/>
          </a:ln>
        </p:spPr>
        <p:txBody>
          <a:bodyPr anchorCtr="0" anchor="t" bIns="91425" lIns="91425" rIns="91425" tIns="91425"/>
          <a:lstStyle>
            <a:lvl1pPr indent="-139700" lvl="0" marL="342900" marR="0" rtl="0" algn="l">
              <a:spcBef>
                <a:spcPts val="700"/>
              </a:spcBef>
              <a:buSzPct val="100000"/>
              <a:buFont typeface="Arial"/>
              <a:buChar char="•"/>
              <a:defRPr b="0" i="0" sz="32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49" name="Shape 49"/>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13" name="Shape 13"/>
        <p:cNvGrpSpPr/>
        <p:nvPr/>
      </p:nvGrpSpPr>
      <p:grpSpPr>
        <a:xfrm>
          <a:off x="0" y="0"/>
          <a:ext cx="0" cy="0"/>
          <a:chOff x="0" y="0"/>
          <a:chExt cx="0" cy="0"/>
        </a:xfrm>
      </p:grpSpPr>
      <p:sp>
        <p:nvSpPr>
          <p:cNvPr id="14" name="Shape 14"/>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92076"/>
            <a:ext cx="8229600" cy="15081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17" name="Shape 17"/>
          <p:cNvSpPr txBox="1"/>
          <p:nvPr>
            <p:ph idx="1" type="body"/>
          </p:nvPr>
        </p:nvSpPr>
        <p:spPr>
          <a:xfrm>
            <a:off x="457200" y="1600200"/>
            <a:ext cx="8229600" cy="5257799"/>
          </a:xfrm>
          <a:prstGeom prst="rect">
            <a:avLst/>
          </a:prstGeom>
          <a:noFill/>
          <a:ln>
            <a:noFill/>
          </a:ln>
        </p:spPr>
        <p:txBody>
          <a:bodyPr anchorCtr="0" anchor="t" bIns="91425" lIns="91425" rIns="91425" tIns="91425"/>
          <a:lstStyle>
            <a:lvl1pPr indent="-139700" lvl="0" marL="342900" marR="0" rtl="0" algn="l">
              <a:spcBef>
                <a:spcPts val="700"/>
              </a:spcBef>
              <a:buSzPct val="100000"/>
              <a:buFont typeface="Arial"/>
              <a:buChar char="•"/>
              <a:defRPr b="0" i="0" sz="32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18" name="Shape 18"/>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19" name="Shape 19"/>
        <p:cNvGrpSpPr/>
        <p:nvPr/>
      </p:nvGrpSpPr>
      <p:grpSpPr>
        <a:xfrm>
          <a:off x="0" y="0"/>
          <a:ext cx="0" cy="0"/>
          <a:chOff x="0" y="0"/>
          <a:chExt cx="0" cy="0"/>
        </a:xfrm>
      </p:grpSpPr>
      <p:sp>
        <p:nvSpPr>
          <p:cNvPr id="20" name="Shape 2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None/>
              <a:defRPr b="1" i="0" sz="40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21" name="Shape 2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22" name="Shape 22"/>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3" name="Shape 23"/>
        <p:cNvGrpSpPr/>
        <p:nvPr/>
      </p:nvGrpSpPr>
      <p:grpSpPr>
        <a:xfrm>
          <a:off x="0" y="0"/>
          <a:ext cx="0" cy="0"/>
          <a:chOff x="0" y="0"/>
          <a:chExt cx="0" cy="0"/>
        </a:xfrm>
      </p:grpSpPr>
      <p:sp>
        <p:nvSpPr>
          <p:cNvPr id="24" name="Shape 24"/>
          <p:cNvSpPr txBox="1"/>
          <p:nvPr>
            <p:ph type="title"/>
          </p:nvPr>
        </p:nvSpPr>
        <p:spPr>
          <a:xfrm>
            <a:off x="457200" y="92076"/>
            <a:ext cx="8229600" cy="15081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25" name="Shape 25"/>
          <p:cNvSpPr txBox="1"/>
          <p:nvPr>
            <p:ph idx="1" type="body"/>
          </p:nvPr>
        </p:nvSpPr>
        <p:spPr>
          <a:xfrm>
            <a:off x="457200" y="1600200"/>
            <a:ext cx="4038599" cy="5257799"/>
          </a:xfrm>
          <a:prstGeom prst="rect">
            <a:avLst/>
          </a:prstGeom>
          <a:noFill/>
          <a:ln>
            <a:noFill/>
          </a:ln>
        </p:spPr>
        <p:txBody>
          <a:bodyPr anchorCtr="0" anchor="t" bIns="91425" lIns="91425" rIns="91425" tIns="91425"/>
          <a:lstStyle>
            <a:lvl1pPr indent="-165100" lvl="0" marL="342900" marR="0" rtl="0" algn="l">
              <a:spcBef>
                <a:spcPts val="600"/>
              </a:spcBef>
              <a:buSzPct val="100000"/>
              <a:buFont typeface="Arial"/>
              <a:buChar char="•"/>
              <a:defRPr b="0" i="0" sz="2800" u="none" cap="none" strike="noStrike">
                <a:latin typeface="Arial"/>
                <a:ea typeface="Arial"/>
                <a:cs typeface="Arial"/>
                <a:sym typeface="Arial"/>
              </a:defRPr>
            </a:lvl1pPr>
            <a:lvl2pPr indent="-155575" lvl="1" marL="790575" marR="0" rtl="0" algn="l">
              <a:spcBef>
                <a:spcPts val="600"/>
              </a:spcBef>
              <a:buSzPct val="100000"/>
              <a:buFont typeface="Arial"/>
              <a:buChar char="–"/>
              <a:defRPr b="0" i="0" sz="2800" u="none" cap="none" strike="noStrike">
                <a:latin typeface="Arial"/>
                <a:ea typeface="Arial"/>
                <a:cs typeface="Arial"/>
                <a:sym typeface="Arial"/>
              </a:defRPr>
            </a:lvl2pPr>
            <a:lvl3pPr indent="-142239" lvl="2" marL="1234439" marR="0" rtl="0" algn="l">
              <a:spcBef>
                <a:spcPts val="600"/>
              </a:spcBef>
              <a:buSzPct val="100000"/>
              <a:buFont typeface="Arial"/>
              <a:buChar char="•"/>
              <a:defRPr b="0" i="0" sz="2800" u="none" cap="none" strike="noStrike">
                <a:latin typeface="Arial"/>
                <a:ea typeface="Arial"/>
                <a:cs typeface="Arial"/>
                <a:sym typeface="Arial"/>
              </a:defRPr>
            </a:lvl3pPr>
            <a:lvl4pPr indent="-177800" lvl="3" marL="1727200" marR="0" rtl="0" algn="l">
              <a:spcBef>
                <a:spcPts val="600"/>
              </a:spcBef>
              <a:buSzPct val="100000"/>
              <a:buFont typeface="Arial"/>
              <a:buChar char="–"/>
              <a:defRPr b="0" i="0" sz="2800" u="none" cap="none" strike="noStrike">
                <a:latin typeface="Arial"/>
                <a:ea typeface="Arial"/>
                <a:cs typeface="Arial"/>
                <a:sym typeface="Arial"/>
              </a:defRPr>
            </a:lvl4pPr>
            <a:lvl5pPr indent="-177800" lvl="4" marL="2184400" marR="0" rtl="0" algn="l">
              <a:spcBef>
                <a:spcPts val="600"/>
              </a:spcBef>
              <a:buSzPct val="100000"/>
              <a:buFont typeface="Arial"/>
              <a:buChar char="»"/>
              <a:defRPr b="0" i="0" sz="28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26" name="Shape 26"/>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27" name="Shape 27"/>
        <p:cNvGrpSpPr/>
        <p:nvPr/>
      </p:nvGrpSpPr>
      <p:grpSpPr>
        <a:xfrm>
          <a:off x="0" y="0"/>
          <a:ext cx="0" cy="0"/>
          <a:chOff x="0" y="0"/>
          <a:chExt cx="0" cy="0"/>
        </a:xfrm>
      </p:grpSpPr>
      <p:sp>
        <p:nvSpPr>
          <p:cNvPr id="28" name="Shape 28"/>
          <p:cNvSpPr txBox="1"/>
          <p:nvPr>
            <p:ph type="title"/>
          </p:nvPr>
        </p:nvSpPr>
        <p:spPr>
          <a:xfrm>
            <a:off x="457200" y="256810"/>
            <a:ext cx="8229600" cy="1178655"/>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29" name="Shape 29"/>
          <p:cNvSpPr txBox="1"/>
          <p:nvPr>
            <p:ph idx="1" type="body"/>
          </p:nvPr>
        </p:nvSpPr>
        <p:spPr>
          <a:xfrm>
            <a:off x="457200" y="1435465"/>
            <a:ext cx="4040187" cy="739410"/>
          </a:xfrm>
          <a:prstGeom prst="rect">
            <a:avLst/>
          </a:prstGeom>
          <a:noFill/>
          <a:ln>
            <a:noFill/>
          </a:ln>
        </p:spPr>
        <p:txBody>
          <a:bodyPr anchorCtr="0" anchor="b" bIns="91425" lIns="91425" rIns="91425" tIns="91425"/>
          <a:lstStyle>
            <a:lvl1pPr indent="0" lvl="0" marL="0" marR="0" rtl="0" algn="l">
              <a:spcBef>
                <a:spcPts val="500"/>
              </a:spcBef>
              <a:buFont typeface="Arial"/>
              <a:buNone/>
              <a:defRPr b="1" i="0" sz="24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30" name="Shape 30"/>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457200" y="92076"/>
            <a:ext cx="8229600" cy="15081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33" name="Shape 33"/>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34" name="Shape 34"/>
        <p:cNvGrpSpPr/>
        <p:nvPr/>
      </p:nvGrpSpPr>
      <p:grpSpPr>
        <a:xfrm>
          <a:off x="0" y="0"/>
          <a:ext cx="0" cy="0"/>
          <a:chOff x="0" y="0"/>
          <a:chExt cx="0" cy="0"/>
        </a:xfrm>
      </p:grpSpPr>
      <p:sp>
        <p:nvSpPr>
          <p:cNvPr id="35" name="Shape 35"/>
          <p:cNvSpPr txBox="1"/>
          <p:nvPr>
            <p:ph type="title"/>
          </p:nvPr>
        </p:nvSpPr>
        <p:spPr>
          <a:xfrm>
            <a:off x="457200" y="0"/>
            <a:ext cx="3008314" cy="1435100"/>
          </a:xfrm>
          <a:prstGeom prst="rect">
            <a:avLst/>
          </a:prstGeom>
          <a:noFill/>
          <a:ln>
            <a:noFill/>
          </a:ln>
        </p:spPr>
        <p:txBody>
          <a:bodyPr anchorCtr="0" anchor="b" bIns="91425" lIns="91425" rIns="91425" tIns="91425"/>
          <a:lstStyle>
            <a:lvl1pPr indent="0" lvl="0" marL="0" marR="0" rtl="0" algn="l">
              <a:spcBef>
                <a:spcPts val="0"/>
              </a:spcBef>
              <a:buNone/>
              <a:defRPr b="1" i="0" sz="20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36" name="Shape 36"/>
          <p:cNvSpPr txBox="1"/>
          <p:nvPr>
            <p:ph idx="1" type="body"/>
          </p:nvPr>
        </p:nvSpPr>
        <p:spPr>
          <a:xfrm>
            <a:off x="3575050" y="273050"/>
            <a:ext cx="5111750" cy="6584949"/>
          </a:xfrm>
          <a:prstGeom prst="rect">
            <a:avLst/>
          </a:prstGeom>
          <a:noFill/>
          <a:ln>
            <a:noFill/>
          </a:ln>
        </p:spPr>
        <p:txBody>
          <a:bodyPr anchorCtr="0" anchor="t" bIns="91425" lIns="91425" rIns="91425" tIns="91425"/>
          <a:lstStyle>
            <a:lvl1pPr indent="-139700" lvl="0" marL="342900" marR="0" rtl="0" algn="l">
              <a:spcBef>
                <a:spcPts val="700"/>
              </a:spcBef>
              <a:buSzPct val="100000"/>
              <a:buFont typeface="Arial"/>
              <a:buChar char="•"/>
              <a:defRPr b="0" i="0" sz="32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37" name="Shape 37"/>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38" name="Shape 38"/>
        <p:cNvGrpSpPr/>
        <p:nvPr/>
      </p:nvGrpSpPr>
      <p:grpSpPr>
        <a:xfrm>
          <a:off x="0" y="0"/>
          <a:ext cx="0" cy="0"/>
          <a:chOff x="0" y="0"/>
          <a:chExt cx="0" cy="0"/>
        </a:xfrm>
      </p:grpSpPr>
      <p:sp>
        <p:nvSpPr>
          <p:cNvPr id="39" name="Shape 39"/>
          <p:cNvSpPr txBox="1"/>
          <p:nvPr>
            <p:ph type="title"/>
          </p:nvPr>
        </p:nvSpPr>
        <p:spPr>
          <a:xfrm>
            <a:off x="1792288" y="4800600"/>
            <a:ext cx="5486400" cy="566737"/>
          </a:xfrm>
          <a:prstGeom prst="rect">
            <a:avLst/>
          </a:prstGeom>
          <a:noFill/>
          <a:ln>
            <a:noFill/>
          </a:ln>
        </p:spPr>
        <p:txBody>
          <a:bodyPr anchorCtr="0" anchor="b" bIns="91425" lIns="91425" rIns="91425" tIns="91425"/>
          <a:lstStyle>
            <a:lvl1pPr indent="0" lvl="0" marL="0" marR="0" rtl="0" algn="l">
              <a:spcBef>
                <a:spcPts val="0"/>
              </a:spcBef>
              <a:buNone/>
              <a:defRPr b="1" i="0" sz="20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40" name="Shape 40"/>
          <p:cNvSpPr txBox="1"/>
          <p:nvPr>
            <p:ph idx="1" type="body"/>
          </p:nvPr>
        </p:nvSpPr>
        <p:spPr>
          <a:xfrm>
            <a:off x="1792288" y="5367337"/>
            <a:ext cx="5486400" cy="804862"/>
          </a:xfrm>
          <a:prstGeom prst="rect">
            <a:avLst/>
          </a:prstGeom>
          <a:noFill/>
          <a:ln>
            <a:noFill/>
          </a:ln>
        </p:spPr>
        <p:txBody>
          <a:bodyPr anchorCtr="0" anchor="t" bIns="91425" lIns="91425" rIns="91425" tIns="91425"/>
          <a:lstStyle>
            <a:lvl1pPr indent="0" lvl="0" marL="0" marR="0" rtl="0" algn="l">
              <a:spcBef>
                <a:spcPts val="300"/>
              </a:spcBef>
              <a:buFont typeface="Arial"/>
              <a:buNone/>
              <a:defRPr b="0" i="0" sz="14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41" name="Shape 41"/>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92076"/>
            <a:ext cx="8229600" cy="1508124"/>
          </a:xfrm>
          <a:prstGeom prst="rect">
            <a:avLst/>
          </a:prstGeom>
          <a:noFill/>
          <a:ln>
            <a:noFill/>
          </a:ln>
        </p:spPr>
        <p:txBody>
          <a:bodyPr anchorCtr="0" anchor="ctr" bIns="91425" lIns="91425" rIns="91425" tIns="91425"/>
          <a:lstStyle>
            <a:lvl1pPr indent="0" lvl="0" marL="0" marR="0" rtl="0" algn="ctr">
              <a:spcBef>
                <a:spcPts val="0"/>
              </a:spcBef>
              <a:buNone/>
              <a:defRPr b="0" i="0" sz="4400" u="none" cap="none" strike="noStrike">
                <a:latin typeface="Arial"/>
                <a:ea typeface="Arial"/>
                <a:cs typeface="Arial"/>
                <a:sym typeface="Arial"/>
              </a:defRPr>
            </a:lvl1pPr>
            <a:lvl2pPr indent="0" lvl="1" marL="0" marR="0" rtl="0" algn="ctr">
              <a:spcBef>
                <a:spcPts val="0"/>
              </a:spcBef>
              <a:buNone/>
              <a:defRPr b="0" i="0" sz="4400" u="none" cap="none" strike="noStrike">
                <a:latin typeface="Arial"/>
                <a:ea typeface="Arial"/>
                <a:cs typeface="Arial"/>
                <a:sym typeface="Arial"/>
              </a:defRPr>
            </a:lvl2pPr>
            <a:lvl3pPr indent="0" lvl="2" marL="0" marR="0" rtl="0" algn="ctr">
              <a:spcBef>
                <a:spcPts val="0"/>
              </a:spcBef>
              <a:buNone/>
              <a:defRPr b="0" i="0" sz="4400" u="none" cap="none" strike="noStrike">
                <a:latin typeface="Arial"/>
                <a:ea typeface="Arial"/>
                <a:cs typeface="Arial"/>
                <a:sym typeface="Arial"/>
              </a:defRPr>
            </a:lvl3pPr>
            <a:lvl4pPr indent="0" lvl="3" marL="0" marR="0" rtl="0" algn="ctr">
              <a:spcBef>
                <a:spcPts val="0"/>
              </a:spcBef>
              <a:buNone/>
              <a:defRPr b="0" i="0" sz="4400" u="none" cap="none" strike="noStrike">
                <a:latin typeface="Arial"/>
                <a:ea typeface="Arial"/>
                <a:cs typeface="Arial"/>
                <a:sym typeface="Arial"/>
              </a:defRPr>
            </a:lvl4pPr>
            <a:lvl5pPr indent="0" lvl="4" marL="0" marR="0" rtl="0" algn="ctr">
              <a:spcBef>
                <a:spcPts val="0"/>
              </a:spcBef>
              <a:buNone/>
              <a:defRPr b="0" i="0" sz="4400" u="none" cap="none" strike="noStrike">
                <a:latin typeface="Arial"/>
                <a:ea typeface="Arial"/>
                <a:cs typeface="Arial"/>
                <a:sym typeface="Arial"/>
              </a:defRPr>
            </a:lvl5pPr>
            <a:lvl6pPr indent="0" lvl="5" marL="0" marR="0" rtl="0" algn="ctr">
              <a:spcBef>
                <a:spcPts val="0"/>
              </a:spcBef>
              <a:buNone/>
              <a:defRPr b="0" i="0" sz="4400" u="none" cap="none" strike="noStrike">
                <a:latin typeface="Arial"/>
                <a:ea typeface="Arial"/>
                <a:cs typeface="Arial"/>
                <a:sym typeface="Arial"/>
              </a:defRPr>
            </a:lvl6pPr>
            <a:lvl7pPr indent="0" lvl="6" marL="0" marR="0" rtl="0" algn="ctr">
              <a:spcBef>
                <a:spcPts val="0"/>
              </a:spcBef>
              <a:buNone/>
              <a:defRPr b="0" i="0" sz="4400" u="none" cap="none" strike="noStrike">
                <a:latin typeface="Arial"/>
                <a:ea typeface="Arial"/>
                <a:cs typeface="Arial"/>
                <a:sym typeface="Arial"/>
              </a:defRPr>
            </a:lvl7pPr>
            <a:lvl8pPr indent="0" lvl="7" marL="0" marR="0" rtl="0" algn="ctr">
              <a:spcBef>
                <a:spcPts val="0"/>
              </a:spcBef>
              <a:buNone/>
              <a:defRPr b="0" i="0" sz="4400" u="none" cap="none" strike="noStrike">
                <a:latin typeface="Arial"/>
                <a:ea typeface="Arial"/>
                <a:cs typeface="Arial"/>
                <a:sym typeface="Arial"/>
              </a:defRPr>
            </a:lvl8pPr>
            <a:lvl9pPr indent="0" lvl="8" marL="0" marR="0" rtl="0" algn="ctr">
              <a:spcBef>
                <a:spcPts val="0"/>
              </a:spcBef>
              <a:buNone/>
              <a:defRPr b="0" i="0" sz="4400" u="none" cap="none" strike="noStrike">
                <a:latin typeface="Arial"/>
                <a:ea typeface="Arial"/>
                <a:cs typeface="Arial"/>
                <a:sym typeface="Arial"/>
              </a:defRPr>
            </a:lvl9pPr>
          </a:lstStyle>
          <a:p/>
        </p:txBody>
      </p:sp>
      <p:sp>
        <p:nvSpPr>
          <p:cNvPr id="7" name="Shape 7"/>
          <p:cNvSpPr txBox="1"/>
          <p:nvPr>
            <p:ph idx="1" type="body"/>
          </p:nvPr>
        </p:nvSpPr>
        <p:spPr>
          <a:xfrm>
            <a:off x="457200" y="1600200"/>
            <a:ext cx="8229600" cy="5257799"/>
          </a:xfrm>
          <a:prstGeom prst="rect">
            <a:avLst/>
          </a:prstGeom>
          <a:noFill/>
          <a:ln>
            <a:noFill/>
          </a:ln>
        </p:spPr>
        <p:txBody>
          <a:bodyPr anchorCtr="0" anchor="t" bIns="91425" lIns="91425" rIns="91425" tIns="91425"/>
          <a:lstStyle>
            <a:lvl1pPr indent="-139700" lvl="0" marL="342900" marR="0" rtl="0" algn="l">
              <a:spcBef>
                <a:spcPts val="700"/>
              </a:spcBef>
              <a:buSzPct val="100000"/>
              <a:buFont typeface="Arial"/>
              <a:buChar char="•"/>
              <a:defRPr b="0" i="0" sz="3200" u="none" cap="none" strike="noStrike">
                <a:latin typeface="Arial"/>
                <a:ea typeface="Arial"/>
                <a:cs typeface="Arial"/>
                <a:sym typeface="Arial"/>
              </a:defRPr>
            </a:lvl1pPr>
            <a:lvl2pPr indent="-123371" lvl="1" marL="783771" marR="0" rtl="0" algn="l">
              <a:spcBef>
                <a:spcPts val="700"/>
              </a:spcBef>
              <a:buSzPct val="100000"/>
              <a:buFont typeface="Arial"/>
              <a:buChar char="–"/>
              <a:defRPr b="0" i="0" sz="3200" u="none" cap="none" strike="noStrike">
                <a:latin typeface="Arial"/>
                <a:ea typeface="Arial"/>
                <a:cs typeface="Arial"/>
                <a:sym typeface="Arial"/>
              </a:defRPr>
            </a:lvl2pPr>
            <a:lvl3pPr indent="-101600" lvl="2" marL="1219200" marR="0" rtl="0" algn="l">
              <a:spcBef>
                <a:spcPts val="700"/>
              </a:spcBef>
              <a:buSzPct val="100000"/>
              <a:buFont typeface="Arial"/>
              <a:buChar char="•"/>
              <a:defRPr b="0" i="0" sz="3200" u="none" cap="none" strike="noStrike">
                <a:latin typeface="Arial"/>
                <a:ea typeface="Arial"/>
                <a:cs typeface="Arial"/>
                <a:sym typeface="Arial"/>
              </a:defRPr>
            </a:lvl3pPr>
            <a:lvl4pPr indent="-162560" lvl="3" marL="1737360" marR="0" rtl="0" algn="l">
              <a:spcBef>
                <a:spcPts val="700"/>
              </a:spcBef>
              <a:buSzPct val="100000"/>
              <a:buFont typeface="Arial"/>
              <a:buChar char="–"/>
              <a:defRPr b="0" i="0" sz="3200" u="none" cap="none" strike="noStrike">
                <a:latin typeface="Arial"/>
                <a:ea typeface="Arial"/>
                <a:cs typeface="Arial"/>
                <a:sym typeface="Arial"/>
              </a:defRPr>
            </a:lvl4pPr>
            <a:lvl5pPr indent="-162560" lvl="4" marL="2194560" marR="0" rtl="0" algn="l">
              <a:spcBef>
                <a:spcPts val="700"/>
              </a:spcBef>
              <a:buSzPct val="100000"/>
              <a:buFont typeface="Arial"/>
              <a:buChar char="»"/>
              <a:defRPr b="0" i="0" sz="3200" u="none" cap="none" strike="noStrike">
                <a:latin typeface="Arial"/>
                <a:ea typeface="Arial"/>
                <a:cs typeface="Arial"/>
                <a:sym typeface="Arial"/>
              </a:defRPr>
            </a:lvl5pPr>
            <a:lvl6pPr indent="-162560" lvl="5" marL="2651760" marR="0" rtl="0" algn="l">
              <a:spcBef>
                <a:spcPts val="700"/>
              </a:spcBef>
              <a:buSzPct val="100000"/>
              <a:buFont typeface="Arial"/>
              <a:buChar char="•"/>
              <a:defRPr b="0" i="0" sz="3200" u="none" cap="none" strike="noStrike">
                <a:latin typeface="Arial"/>
                <a:ea typeface="Arial"/>
                <a:cs typeface="Arial"/>
                <a:sym typeface="Arial"/>
              </a:defRPr>
            </a:lvl6pPr>
            <a:lvl7pPr indent="-162560" lvl="6" marL="3108960" marR="0" rtl="0" algn="l">
              <a:spcBef>
                <a:spcPts val="700"/>
              </a:spcBef>
              <a:buSzPct val="100000"/>
              <a:buFont typeface="Arial"/>
              <a:buChar char="•"/>
              <a:defRPr b="0" i="0" sz="3200" u="none" cap="none" strike="noStrike">
                <a:latin typeface="Arial"/>
                <a:ea typeface="Arial"/>
                <a:cs typeface="Arial"/>
                <a:sym typeface="Arial"/>
              </a:defRPr>
            </a:lvl7pPr>
            <a:lvl8pPr indent="-162559" lvl="7" marL="3566159" marR="0" rtl="0" algn="l">
              <a:spcBef>
                <a:spcPts val="700"/>
              </a:spcBef>
              <a:buSzPct val="100000"/>
              <a:buFont typeface="Arial"/>
              <a:buChar char="•"/>
              <a:defRPr b="0" i="0" sz="3200" u="none" cap="none" strike="noStrike">
                <a:latin typeface="Arial"/>
                <a:ea typeface="Arial"/>
                <a:cs typeface="Arial"/>
                <a:sym typeface="Arial"/>
              </a:defRPr>
            </a:lvl8pPr>
            <a:lvl9pPr indent="-162559" lvl="8" marL="4023359" marR="0" rtl="0" algn="l">
              <a:spcBef>
                <a:spcPts val="700"/>
              </a:spcBef>
              <a:buSzPct val="100000"/>
              <a:buFont typeface="Arial"/>
              <a:buChar char="•"/>
              <a:defRPr b="0" i="0" sz="3200" u="none" cap="none" strike="noStrike">
                <a:latin typeface="Arial"/>
                <a:ea typeface="Arial"/>
                <a:cs typeface="Arial"/>
                <a:sym typeface="Arial"/>
              </a:defRPr>
            </a:lvl9pPr>
          </a:lstStyle>
          <a:p/>
        </p:txBody>
      </p:sp>
      <p:sp>
        <p:nvSpPr>
          <p:cNvPr id="8" name="Shape 8"/>
          <p:cNvSpPr txBox="1"/>
          <p:nvPr>
            <p:ph idx="12" type="sldNum"/>
          </p:nvPr>
        </p:nvSpPr>
        <p:spPr>
          <a:xfrm>
            <a:off x="6553200" y="6406785"/>
            <a:ext cx="2133599" cy="264255"/>
          </a:xfrm>
          <a:prstGeom prst="rect">
            <a:avLst/>
          </a:prstGeom>
          <a:noFill/>
          <a:ln>
            <a:noFill/>
          </a:ln>
        </p:spPr>
        <p:txBody>
          <a:bodyPr anchorCtr="0" anchor="ctr" bIns="45700" lIns="45700" rIns="45700"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 Id="rId7"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5.jpg"/><Relationship Id="rId5" Type="http://schemas.openxmlformats.org/officeDocument/2006/relationships/image" Target="../media/image32.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jpg"/><Relationship Id="rId4" Type="http://schemas.openxmlformats.org/officeDocument/2006/relationships/image" Target="../media/image43.jpg"/><Relationship Id="rId5" Type="http://schemas.openxmlformats.org/officeDocument/2006/relationships/image" Target="../media/image29.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0.jpg"/><Relationship Id="rId5" Type="http://schemas.openxmlformats.org/officeDocument/2006/relationships/image" Target="../media/image35.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2.jpg"/><Relationship Id="rId4" Type="http://schemas.openxmlformats.org/officeDocument/2006/relationships/image" Target="../media/image33.jpg"/><Relationship Id="rId5" Type="http://schemas.openxmlformats.org/officeDocument/2006/relationships/image" Target="../media/image39.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8.jpg"/><Relationship Id="rId4" Type="http://schemas.openxmlformats.org/officeDocument/2006/relationships/image" Target="../media/image42.jpg"/><Relationship Id="rId5" Type="http://schemas.openxmlformats.org/officeDocument/2006/relationships/image" Target="../media/image36.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37.jpg"/><Relationship Id="rId5" Type="http://schemas.openxmlformats.org/officeDocument/2006/relationships/image" Target="../media/image41.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3.jpg"/><Relationship Id="rId4" Type="http://schemas.openxmlformats.org/officeDocument/2006/relationships/image" Target="../media/image05.jpg"/><Relationship Id="rId5" Type="http://schemas.openxmlformats.org/officeDocument/2006/relationships/image" Target="../media/image04.jpg"/><Relationship Id="rId6" Type="http://schemas.openxmlformats.org/officeDocument/2006/relationships/image" Target="../media/image02.png"/><Relationship Id="rId7"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6.jpg"/><Relationship Id="rId4" Type="http://schemas.openxmlformats.org/officeDocument/2006/relationships/image" Target="../media/image45.jpg"/><Relationship Id="rId5" Type="http://schemas.openxmlformats.org/officeDocument/2006/relationships/image" Target="../media/image49.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8.jpg"/><Relationship Id="rId4" Type="http://schemas.openxmlformats.org/officeDocument/2006/relationships/image" Target="../media/image47.jpg"/><Relationship Id="rId5" Type="http://schemas.openxmlformats.org/officeDocument/2006/relationships/image" Target="../media/image50.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7.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1.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23.png"/><Relationship Id="rId5" Type="http://schemas.openxmlformats.org/officeDocument/2006/relationships/image" Target="../media/image02.png"/><Relationship Id="rId6" Type="http://schemas.openxmlformats.org/officeDocument/2006/relationships/image" Target="../media/image01.png"/><Relationship Id="rId7" Type="http://schemas.openxmlformats.org/officeDocument/2006/relationships/image" Target="../media/image06.png"/><Relationship Id="rId8"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 Id="rId7"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7.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5.jpg"/><Relationship Id="rId5" Type="http://schemas.openxmlformats.org/officeDocument/2006/relationships/image" Target="../media/image22.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02.png"/><Relationship Id="rId5" Type="http://schemas.openxmlformats.org/officeDocument/2006/relationships/image" Target="../media/image01.png"/><Relationship Id="rId6"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02.png"/><Relationship Id="rId7" Type="http://schemas.openxmlformats.org/officeDocument/2006/relationships/image" Target="../media/image01.png"/><Relationship Id="rId8"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55" name="Shape 55"/>
          <p:cNvPicPr preferRelativeResize="0"/>
          <p:nvPr/>
        </p:nvPicPr>
        <p:blipFill rotWithShape="1">
          <a:blip r:embed="rId4">
            <a:alphaModFix amt="60000"/>
          </a:blip>
          <a:srcRect b="0" l="0" r="0" t="0"/>
          <a:stretch/>
        </p:blipFill>
        <p:spPr>
          <a:xfrm>
            <a:off x="0" y="5265851"/>
            <a:ext cx="9151984" cy="1592148"/>
          </a:xfrm>
          <a:prstGeom prst="rect">
            <a:avLst/>
          </a:prstGeom>
          <a:noFill/>
          <a:ln>
            <a:noFill/>
          </a:ln>
        </p:spPr>
      </p:pic>
      <p:pic>
        <p:nvPicPr>
          <p:cNvPr id="56" name="Shape 56"/>
          <p:cNvPicPr preferRelativeResize="0"/>
          <p:nvPr/>
        </p:nvPicPr>
        <p:blipFill rotWithShape="1">
          <a:blip r:embed="rId5">
            <a:alphaModFix amt="60000"/>
          </a:blip>
          <a:srcRect b="0" l="0" r="0" t="0"/>
          <a:stretch/>
        </p:blipFill>
        <p:spPr>
          <a:xfrm>
            <a:off x="0" y="5186864"/>
            <a:ext cx="9151984" cy="78989"/>
          </a:xfrm>
          <a:prstGeom prst="rect">
            <a:avLst/>
          </a:prstGeom>
          <a:noFill/>
          <a:ln>
            <a:noFill/>
          </a:ln>
        </p:spPr>
      </p:pic>
      <p:pic>
        <p:nvPicPr>
          <p:cNvPr id="57" name="Shape 57"/>
          <p:cNvPicPr preferRelativeResize="0"/>
          <p:nvPr/>
        </p:nvPicPr>
        <p:blipFill rotWithShape="1">
          <a:blip r:embed="rId6">
            <a:alphaModFix/>
          </a:blip>
          <a:srcRect b="0" l="0" r="0" t="0"/>
          <a:stretch/>
        </p:blipFill>
        <p:spPr>
          <a:xfrm>
            <a:off x="331437" y="4366164"/>
            <a:ext cx="1672376" cy="1672376"/>
          </a:xfrm>
          <a:prstGeom prst="rect">
            <a:avLst/>
          </a:prstGeom>
          <a:noFill/>
          <a:ln>
            <a:noFill/>
          </a:ln>
        </p:spPr>
      </p:pic>
      <p:pic>
        <p:nvPicPr>
          <p:cNvPr id="58" name="Shape 58"/>
          <p:cNvPicPr preferRelativeResize="0"/>
          <p:nvPr/>
        </p:nvPicPr>
        <p:blipFill rotWithShape="1">
          <a:blip r:embed="rId7">
            <a:alphaModFix/>
          </a:blip>
          <a:srcRect b="0" l="0" r="0" t="0"/>
          <a:stretch/>
        </p:blipFill>
        <p:spPr>
          <a:xfrm>
            <a:off x="7392629" y="6382946"/>
            <a:ext cx="1268762" cy="275020"/>
          </a:xfrm>
          <a:prstGeom prst="rect">
            <a:avLst/>
          </a:prstGeom>
          <a:noFill/>
          <a:ln>
            <a:noFill/>
          </a:ln>
        </p:spPr>
      </p:pic>
      <p:sp>
        <p:nvSpPr>
          <p:cNvPr id="59" name="Shape 59"/>
          <p:cNvSpPr/>
          <p:nvPr/>
        </p:nvSpPr>
        <p:spPr>
          <a:xfrm>
            <a:off x="2333838" y="5645387"/>
            <a:ext cx="6802177" cy="49783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LIVE SCOUTING’S ADVENTURE</a:t>
            </a:r>
          </a:p>
        </p:txBody>
      </p:sp>
      <p:sp>
        <p:nvSpPr>
          <p:cNvPr id="60" name="Shape 60"/>
          <p:cNvSpPr/>
          <p:nvPr/>
        </p:nvSpPr>
        <p:spPr>
          <a:xfrm>
            <a:off x="2341819" y="6038246"/>
            <a:ext cx="6802180" cy="432110"/>
          </a:xfrm>
          <a:prstGeom prst="rect">
            <a:avLst/>
          </a:prstGeom>
          <a:noFill/>
          <a:ln>
            <a:noFill/>
          </a:ln>
        </p:spPr>
        <p:txBody>
          <a:bodyPr anchorCtr="0" anchor="ctr" bIns="0" lIns="0" rIns="0" tIns="0">
            <a:noAutofit/>
          </a:bodyPr>
          <a:lstStyle/>
          <a:p>
            <a:pPr indent="0" lvl="0" marL="0" marR="0" rtl="0" algn="l">
              <a:lnSpc>
                <a:spcPct val="90000"/>
              </a:lnSpc>
              <a:spcBef>
                <a:spcPts val="0"/>
              </a:spcBef>
              <a:buSzPct val="25000"/>
              <a:buNone/>
            </a:pPr>
            <a:r>
              <a:rPr b="0" i="0" lang="en-US" sz="2200" u="none" cap="none" strike="noStrike">
                <a:solidFill>
                  <a:srgbClr val="D08923"/>
                </a:solidFill>
                <a:latin typeface="Arial"/>
                <a:ea typeface="Arial"/>
                <a:cs typeface="Arial"/>
                <a:sym typeface="Arial"/>
              </a:rPr>
              <a:t>2017</a:t>
            </a:r>
            <a:r>
              <a:rPr b="0" i="0" lang="en-US" sz="2300" u="none" cap="none" strike="noStrike">
                <a:solidFill>
                  <a:srgbClr val="D08923"/>
                </a:solidFill>
                <a:latin typeface="Arial"/>
                <a:ea typeface="Arial"/>
                <a:cs typeface="Arial"/>
                <a:sym typeface="Arial"/>
              </a:rPr>
              <a:t> </a:t>
            </a:r>
            <a:r>
              <a:rPr b="0" i="0" lang="en-US" sz="1700" u="none" cap="none" strike="noStrike">
                <a:solidFill>
                  <a:srgbClr val="D08923"/>
                </a:solidFill>
                <a:latin typeface="Arial"/>
                <a:ea typeface="Arial"/>
                <a:cs typeface="Arial"/>
                <a:sym typeface="Arial"/>
              </a:rPr>
              <a:t>NATIONAL JAMBOREE  |  JULY 19-28</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b="0" l="0" r="0" t="0"/>
          <a:stretch/>
        </p:blipFill>
        <p:spPr>
          <a:xfrm flipH="1">
            <a:off x="0" y="5667505"/>
            <a:ext cx="9144000" cy="1190494"/>
          </a:xfrm>
          <a:prstGeom prst="rect">
            <a:avLst/>
          </a:prstGeom>
          <a:noFill/>
          <a:ln>
            <a:noFill/>
          </a:ln>
        </p:spPr>
      </p:pic>
      <p:pic>
        <p:nvPicPr>
          <p:cNvPr id="159" name="Shape 159"/>
          <p:cNvPicPr preferRelativeResize="0"/>
          <p:nvPr/>
        </p:nvPicPr>
        <p:blipFill rotWithShape="1">
          <a:blip r:embed="rId4">
            <a:alphaModFix/>
          </a:blip>
          <a:srcRect b="0" l="0" r="0" t="0"/>
          <a:stretch/>
        </p:blipFill>
        <p:spPr>
          <a:xfrm>
            <a:off x="0" y="3429003"/>
            <a:ext cx="9151984" cy="2159514"/>
          </a:xfrm>
          <a:prstGeom prst="rect">
            <a:avLst/>
          </a:prstGeom>
          <a:noFill/>
          <a:ln>
            <a:noFill/>
          </a:ln>
        </p:spPr>
      </p:pic>
      <p:pic>
        <p:nvPicPr>
          <p:cNvPr id="160" name="Shape 160"/>
          <p:cNvPicPr preferRelativeResize="0"/>
          <p:nvPr/>
        </p:nvPicPr>
        <p:blipFill rotWithShape="1">
          <a:blip r:embed="rId5">
            <a:alphaModFix/>
          </a:blip>
          <a:srcRect b="0" l="0" r="0" t="0"/>
          <a:stretch/>
        </p:blipFill>
        <p:spPr>
          <a:xfrm>
            <a:off x="0" y="1"/>
            <a:ext cx="9144000" cy="3429001"/>
          </a:xfrm>
          <a:prstGeom prst="rect">
            <a:avLst/>
          </a:prstGeom>
          <a:noFill/>
          <a:ln>
            <a:noFill/>
          </a:ln>
        </p:spPr>
      </p:pic>
      <p:pic>
        <p:nvPicPr>
          <p:cNvPr id="161" name="Shape 161"/>
          <p:cNvPicPr preferRelativeResize="0"/>
          <p:nvPr/>
        </p:nvPicPr>
        <p:blipFill rotWithShape="1">
          <a:blip r:embed="rId6">
            <a:alphaModFix amt="70000"/>
          </a:blip>
          <a:srcRect b="0" l="0" r="0" t="0"/>
          <a:stretch/>
        </p:blipFill>
        <p:spPr>
          <a:xfrm>
            <a:off x="-15969" y="5667503"/>
            <a:ext cx="9167954" cy="1190495"/>
          </a:xfrm>
          <a:prstGeom prst="rect">
            <a:avLst/>
          </a:prstGeom>
          <a:noFill/>
          <a:ln>
            <a:noFill/>
          </a:ln>
        </p:spPr>
      </p:pic>
      <p:pic>
        <p:nvPicPr>
          <p:cNvPr id="162" name="Shape 162"/>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163" name="Shape 163"/>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164" name="Shape 164"/>
          <p:cNvPicPr preferRelativeResize="0"/>
          <p:nvPr/>
        </p:nvPicPr>
        <p:blipFill rotWithShape="1">
          <a:blip r:embed="rId6">
            <a:alphaModFix amt="50000"/>
          </a:blip>
          <a:srcRect b="0" l="0" r="0" t="0"/>
          <a:stretch/>
        </p:blipFill>
        <p:spPr>
          <a:xfrm>
            <a:off x="0" y="0"/>
            <a:ext cx="9151984" cy="3429002"/>
          </a:xfrm>
          <a:prstGeom prst="rect">
            <a:avLst/>
          </a:prstGeom>
          <a:noFill/>
          <a:ln>
            <a:noFill/>
          </a:ln>
        </p:spPr>
      </p:pic>
      <p:sp>
        <p:nvSpPr>
          <p:cNvPr id="165" name="Shape 165"/>
          <p:cNvSpPr/>
          <p:nvPr/>
        </p:nvSpPr>
        <p:spPr>
          <a:xfrm>
            <a:off x="2333835" y="5819446"/>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WALTER SCOTT</a:t>
            </a:r>
          </a:p>
        </p:txBody>
      </p:sp>
      <p:sp>
        <p:nvSpPr>
          <p:cNvPr id="166" name="Shape 166"/>
          <p:cNvSpPr/>
          <p:nvPr/>
        </p:nvSpPr>
        <p:spPr>
          <a:xfrm>
            <a:off x="2333836" y="6134485"/>
            <a:ext cx="6802177" cy="497841"/>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SUMMIT CENTER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11966" l="0" r="0" t="31562"/>
          <a:stretch/>
        </p:blipFill>
        <p:spPr>
          <a:xfrm>
            <a:off x="0" y="0"/>
            <a:ext cx="9144000" cy="3429002"/>
          </a:xfrm>
          <a:prstGeom prst="rect">
            <a:avLst/>
          </a:prstGeom>
          <a:noFill/>
          <a:ln>
            <a:noFill/>
          </a:ln>
        </p:spPr>
      </p:pic>
      <p:pic>
        <p:nvPicPr>
          <p:cNvPr id="172" name="Shape 172"/>
          <p:cNvPicPr preferRelativeResize="0"/>
          <p:nvPr/>
        </p:nvPicPr>
        <p:blipFill rotWithShape="1">
          <a:blip r:embed="rId4">
            <a:alphaModFix/>
          </a:blip>
          <a:srcRect b="47888" l="0" r="0" t="19892"/>
          <a:stretch/>
        </p:blipFill>
        <p:spPr>
          <a:xfrm>
            <a:off x="0" y="3429001"/>
            <a:ext cx="9144000" cy="2159516"/>
          </a:xfrm>
          <a:prstGeom prst="rect">
            <a:avLst/>
          </a:prstGeom>
          <a:noFill/>
          <a:ln>
            <a:noFill/>
          </a:ln>
        </p:spPr>
      </p:pic>
      <p:pic>
        <p:nvPicPr>
          <p:cNvPr id="173" name="Shape 173"/>
          <p:cNvPicPr preferRelativeResize="0"/>
          <p:nvPr/>
        </p:nvPicPr>
        <p:blipFill rotWithShape="1">
          <a:blip r:embed="rId5">
            <a:alphaModFix/>
          </a:blip>
          <a:srcRect b="10911" l="0" r="0" t="30302"/>
          <a:stretch/>
        </p:blipFill>
        <p:spPr>
          <a:xfrm>
            <a:off x="-7983" y="5588517"/>
            <a:ext cx="9151984" cy="1269483"/>
          </a:xfrm>
          <a:prstGeom prst="rect">
            <a:avLst/>
          </a:prstGeom>
          <a:noFill/>
          <a:ln>
            <a:noFill/>
          </a:ln>
        </p:spPr>
      </p:pic>
      <p:pic>
        <p:nvPicPr>
          <p:cNvPr id="174" name="Shape 174"/>
          <p:cNvPicPr preferRelativeResize="0"/>
          <p:nvPr/>
        </p:nvPicPr>
        <p:blipFill rotWithShape="1">
          <a:blip r:embed="rId6">
            <a:alphaModFix amt="70000"/>
          </a:blip>
          <a:srcRect b="0" l="0" r="0" t="0"/>
          <a:stretch/>
        </p:blipFill>
        <p:spPr>
          <a:xfrm>
            <a:off x="0" y="5667503"/>
            <a:ext cx="9167952" cy="1190495"/>
          </a:xfrm>
          <a:prstGeom prst="rect">
            <a:avLst/>
          </a:prstGeom>
          <a:noFill/>
          <a:ln>
            <a:noFill/>
          </a:ln>
        </p:spPr>
      </p:pic>
      <p:pic>
        <p:nvPicPr>
          <p:cNvPr id="175" name="Shape 175"/>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176" name="Shape 176"/>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177" name="Shape 177"/>
          <p:cNvPicPr preferRelativeResize="0"/>
          <p:nvPr/>
        </p:nvPicPr>
        <p:blipFill rotWithShape="1">
          <a:blip r:embed="rId6">
            <a:alphaModFix amt="50000"/>
          </a:blip>
          <a:srcRect b="0" l="0" r="0" t="0"/>
          <a:stretch/>
        </p:blipFill>
        <p:spPr>
          <a:xfrm>
            <a:off x="-15967" y="0"/>
            <a:ext cx="9151984" cy="3429002"/>
          </a:xfrm>
          <a:prstGeom prst="rect">
            <a:avLst/>
          </a:prstGeom>
          <a:noFill/>
          <a:ln>
            <a:noFill/>
          </a:ln>
        </p:spPr>
      </p:pic>
      <p:sp>
        <p:nvSpPr>
          <p:cNvPr id="178" name="Shape 178"/>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TECH QUEST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b="0" l="0" r="0" t="0"/>
          <a:stretch/>
        </p:blipFill>
        <p:spPr>
          <a:xfrm>
            <a:off x="6107976" y="0"/>
            <a:ext cx="3036023" cy="6858000"/>
          </a:xfrm>
          <a:prstGeom prst="rect">
            <a:avLst/>
          </a:prstGeom>
          <a:noFill/>
          <a:ln>
            <a:noFill/>
          </a:ln>
        </p:spPr>
      </p:pic>
      <p:pic>
        <p:nvPicPr>
          <p:cNvPr id="184" name="Shape 184"/>
          <p:cNvPicPr preferRelativeResize="0"/>
          <p:nvPr/>
        </p:nvPicPr>
        <p:blipFill rotWithShape="1">
          <a:blip r:embed="rId4">
            <a:alphaModFix/>
          </a:blip>
          <a:srcRect b="0" l="0" r="0" t="0"/>
          <a:stretch/>
        </p:blipFill>
        <p:spPr>
          <a:xfrm flipH="1">
            <a:off x="0" y="0"/>
            <a:ext cx="3059977" cy="6862152"/>
          </a:xfrm>
          <a:prstGeom prst="rect">
            <a:avLst/>
          </a:prstGeom>
          <a:noFill/>
          <a:ln>
            <a:noFill/>
          </a:ln>
        </p:spPr>
      </p:pic>
      <p:pic>
        <p:nvPicPr>
          <p:cNvPr id="185" name="Shape 185"/>
          <p:cNvPicPr preferRelativeResize="0"/>
          <p:nvPr/>
        </p:nvPicPr>
        <p:blipFill rotWithShape="1">
          <a:blip r:embed="rId5">
            <a:alphaModFix/>
          </a:blip>
          <a:srcRect b="0" l="0" r="0" t="0"/>
          <a:stretch/>
        </p:blipFill>
        <p:spPr>
          <a:xfrm>
            <a:off x="3059975" y="0"/>
            <a:ext cx="3048001" cy="6856560"/>
          </a:xfrm>
          <a:prstGeom prst="rect">
            <a:avLst/>
          </a:prstGeom>
          <a:noFill/>
          <a:ln>
            <a:noFill/>
          </a:ln>
        </p:spPr>
      </p:pic>
      <p:pic>
        <p:nvPicPr>
          <p:cNvPr id="186" name="Shape 186"/>
          <p:cNvPicPr preferRelativeResize="0"/>
          <p:nvPr/>
        </p:nvPicPr>
        <p:blipFill rotWithShape="1">
          <a:blip r:embed="rId6">
            <a:alphaModFix amt="70000"/>
          </a:blip>
          <a:srcRect b="0" l="0" r="0" t="0"/>
          <a:stretch/>
        </p:blipFill>
        <p:spPr>
          <a:xfrm>
            <a:off x="0" y="5667507"/>
            <a:ext cx="9151984" cy="1190494"/>
          </a:xfrm>
          <a:prstGeom prst="rect">
            <a:avLst/>
          </a:prstGeom>
          <a:noFill/>
          <a:ln>
            <a:noFill/>
          </a:ln>
        </p:spPr>
      </p:pic>
      <p:pic>
        <p:nvPicPr>
          <p:cNvPr id="187" name="Shape 187"/>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sp>
        <p:nvSpPr>
          <p:cNvPr id="188" name="Shape 188"/>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SERVICE</a:t>
            </a:r>
          </a:p>
        </p:txBody>
      </p:sp>
      <p:pic>
        <p:nvPicPr>
          <p:cNvPr id="189" name="Shape 189"/>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190" name="Shape 190"/>
          <p:cNvPicPr preferRelativeResize="0"/>
          <p:nvPr/>
        </p:nvPicPr>
        <p:blipFill rotWithShape="1">
          <a:blip r:embed="rId6">
            <a:alphaModFix amt="60000"/>
          </a:blip>
          <a:srcRect b="0" l="0" r="0" t="0"/>
          <a:stretch/>
        </p:blipFill>
        <p:spPr>
          <a:xfrm>
            <a:off x="3059975" y="0"/>
            <a:ext cx="3048001" cy="558851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0" l="0" r="0" t="0"/>
          <a:stretch/>
        </p:blipFill>
        <p:spPr>
          <a:xfrm>
            <a:off x="0" y="3429001"/>
            <a:ext cx="9144000" cy="2159514"/>
          </a:xfrm>
          <a:prstGeom prst="rect">
            <a:avLst/>
          </a:prstGeom>
          <a:noFill/>
          <a:ln>
            <a:noFill/>
          </a:ln>
        </p:spPr>
      </p:pic>
      <p:pic>
        <p:nvPicPr>
          <p:cNvPr id="196" name="Shape 196"/>
          <p:cNvPicPr preferRelativeResize="0"/>
          <p:nvPr/>
        </p:nvPicPr>
        <p:blipFill rotWithShape="1">
          <a:blip r:embed="rId4">
            <a:alphaModFix/>
          </a:blip>
          <a:srcRect b="0" l="0" r="0" t="0"/>
          <a:stretch/>
        </p:blipFill>
        <p:spPr>
          <a:xfrm>
            <a:off x="0" y="5588514"/>
            <a:ext cx="9144000" cy="1269484"/>
          </a:xfrm>
          <a:prstGeom prst="rect">
            <a:avLst/>
          </a:prstGeom>
          <a:noFill/>
          <a:ln>
            <a:noFill/>
          </a:ln>
        </p:spPr>
      </p:pic>
      <p:pic>
        <p:nvPicPr>
          <p:cNvPr id="197" name="Shape 197"/>
          <p:cNvPicPr preferRelativeResize="0"/>
          <p:nvPr/>
        </p:nvPicPr>
        <p:blipFill rotWithShape="1">
          <a:blip r:embed="rId5">
            <a:alphaModFix/>
          </a:blip>
          <a:srcRect b="0" l="0" r="0" t="0"/>
          <a:stretch/>
        </p:blipFill>
        <p:spPr>
          <a:xfrm>
            <a:off x="0" y="0"/>
            <a:ext cx="9151984" cy="3429002"/>
          </a:xfrm>
          <a:prstGeom prst="rect">
            <a:avLst/>
          </a:prstGeom>
          <a:noFill/>
          <a:ln>
            <a:noFill/>
          </a:ln>
        </p:spPr>
      </p:pic>
      <p:pic>
        <p:nvPicPr>
          <p:cNvPr id="198" name="Shape 198"/>
          <p:cNvPicPr preferRelativeResize="0"/>
          <p:nvPr/>
        </p:nvPicPr>
        <p:blipFill rotWithShape="1">
          <a:blip r:embed="rId6">
            <a:alphaModFix amt="70000"/>
          </a:blip>
          <a:srcRect b="0" l="0" r="0" t="0"/>
          <a:stretch/>
        </p:blipFill>
        <p:spPr>
          <a:xfrm>
            <a:off x="0" y="5667505"/>
            <a:ext cx="9151984" cy="1190494"/>
          </a:xfrm>
          <a:prstGeom prst="rect">
            <a:avLst/>
          </a:prstGeom>
          <a:noFill/>
          <a:ln>
            <a:noFill/>
          </a:ln>
        </p:spPr>
      </p:pic>
      <p:pic>
        <p:nvPicPr>
          <p:cNvPr id="199" name="Shape 199"/>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200" name="Shape 200"/>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sp>
        <p:nvSpPr>
          <p:cNvPr id="201" name="Shape 201"/>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AQUATIC ADVENTURES</a:t>
            </a:r>
          </a:p>
        </p:txBody>
      </p:sp>
      <p:pic>
        <p:nvPicPr>
          <p:cNvPr id="202" name="Shape 202"/>
          <p:cNvPicPr preferRelativeResize="0"/>
          <p:nvPr/>
        </p:nvPicPr>
        <p:blipFill rotWithShape="1">
          <a:blip r:embed="rId6">
            <a:alphaModFix amt="60000"/>
          </a:blip>
          <a:srcRect b="0" l="0" r="0" t="0"/>
          <a:stretch/>
        </p:blipFill>
        <p:spPr>
          <a:xfrm>
            <a:off x="0" y="0"/>
            <a:ext cx="9151984" cy="342900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b="0" l="0" r="0" t="0"/>
          <a:stretch/>
        </p:blipFill>
        <p:spPr>
          <a:xfrm>
            <a:off x="0" y="0"/>
            <a:ext cx="9144000" cy="3429002"/>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0" y="3429001"/>
            <a:ext cx="9151984" cy="2159514"/>
          </a:xfrm>
          <a:prstGeom prst="rect">
            <a:avLst/>
          </a:prstGeom>
          <a:noFill/>
          <a:ln>
            <a:noFill/>
          </a:ln>
        </p:spPr>
      </p:pic>
      <p:pic>
        <p:nvPicPr>
          <p:cNvPr id="209" name="Shape 209"/>
          <p:cNvPicPr preferRelativeResize="0"/>
          <p:nvPr/>
        </p:nvPicPr>
        <p:blipFill rotWithShape="1">
          <a:blip r:embed="rId5">
            <a:alphaModFix/>
          </a:blip>
          <a:srcRect b="0" l="0" r="0" t="0"/>
          <a:stretch/>
        </p:blipFill>
        <p:spPr>
          <a:xfrm>
            <a:off x="0" y="5588517"/>
            <a:ext cx="9144000" cy="1269483"/>
          </a:xfrm>
          <a:prstGeom prst="rect">
            <a:avLst/>
          </a:prstGeom>
          <a:noFill/>
          <a:ln>
            <a:noFill/>
          </a:ln>
        </p:spPr>
      </p:pic>
      <p:pic>
        <p:nvPicPr>
          <p:cNvPr id="210" name="Shape 210"/>
          <p:cNvPicPr preferRelativeResize="0"/>
          <p:nvPr/>
        </p:nvPicPr>
        <p:blipFill rotWithShape="1">
          <a:blip r:embed="rId6">
            <a:alphaModFix amt="70000"/>
          </a:blip>
          <a:srcRect b="0" l="0" r="0" t="0"/>
          <a:stretch/>
        </p:blipFill>
        <p:spPr>
          <a:xfrm>
            <a:off x="0" y="5667505"/>
            <a:ext cx="9151984" cy="1190494"/>
          </a:xfrm>
          <a:prstGeom prst="rect">
            <a:avLst/>
          </a:prstGeom>
          <a:noFill/>
          <a:ln>
            <a:noFill/>
          </a:ln>
        </p:spPr>
      </p:pic>
      <p:pic>
        <p:nvPicPr>
          <p:cNvPr id="211" name="Shape 211"/>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212" name="Shape 212"/>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213" name="Shape 213"/>
          <p:cNvPicPr preferRelativeResize="0"/>
          <p:nvPr/>
        </p:nvPicPr>
        <p:blipFill rotWithShape="1">
          <a:blip r:embed="rId6">
            <a:alphaModFix amt="60000"/>
          </a:blip>
          <a:srcRect b="0" l="0" r="0" t="0"/>
          <a:stretch/>
        </p:blipFill>
        <p:spPr>
          <a:xfrm>
            <a:off x="-15967" y="0"/>
            <a:ext cx="9151984" cy="3429002"/>
          </a:xfrm>
          <a:prstGeom prst="rect">
            <a:avLst/>
          </a:prstGeom>
          <a:noFill/>
          <a:ln>
            <a:noFill/>
          </a:ln>
        </p:spPr>
      </p:pic>
      <p:sp>
        <p:nvSpPr>
          <p:cNvPr id="214" name="Shape 214"/>
          <p:cNvSpPr/>
          <p:nvPr/>
        </p:nvSpPr>
        <p:spPr>
          <a:xfrm>
            <a:off x="2333838" y="5850696"/>
            <a:ext cx="6802177" cy="49783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GARDEN GROUND</a:t>
            </a:r>
          </a:p>
        </p:txBody>
      </p:sp>
      <p:sp>
        <p:nvSpPr>
          <p:cNvPr id="215" name="Shape 215"/>
          <p:cNvSpPr/>
          <p:nvPr/>
        </p:nvSpPr>
        <p:spPr>
          <a:xfrm>
            <a:off x="2341819" y="6243553"/>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MOUNTAIN HIKE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b="0" l="0" r="0" t="0"/>
          <a:stretch/>
        </p:blipFill>
        <p:spPr>
          <a:xfrm>
            <a:off x="6088014" y="0"/>
            <a:ext cx="3048001" cy="6858000"/>
          </a:xfrm>
          <a:prstGeom prst="rect">
            <a:avLst/>
          </a:prstGeom>
          <a:noFill/>
          <a:ln>
            <a:noFill/>
          </a:ln>
        </p:spPr>
      </p:pic>
      <p:pic>
        <p:nvPicPr>
          <p:cNvPr id="221" name="Shape 221"/>
          <p:cNvPicPr preferRelativeResize="0"/>
          <p:nvPr/>
        </p:nvPicPr>
        <p:blipFill rotWithShape="1">
          <a:blip r:embed="rId4">
            <a:alphaModFix/>
          </a:blip>
          <a:srcRect b="0" l="0" r="0" t="0"/>
          <a:stretch/>
        </p:blipFill>
        <p:spPr>
          <a:xfrm>
            <a:off x="0" y="-1"/>
            <a:ext cx="3040016" cy="6858002"/>
          </a:xfrm>
          <a:prstGeom prst="rect">
            <a:avLst/>
          </a:prstGeom>
          <a:noFill/>
          <a:ln>
            <a:noFill/>
          </a:ln>
        </p:spPr>
      </p:pic>
      <p:pic>
        <p:nvPicPr>
          <p:cNvPr id="222" name="Shape 222"/>
          <p:cNvPicPr preferRelativeResize="0"/>
          <p:nvPr/>
        </p:nvPicPr>
        <p:blipFill rotWithShape="1">
          <a:blip r:embed="rId5">
            <a:alphaModFix/>
          </a:blip>
          <a:srcRect b="0" l="0" r="0" t="0"/>
          <a:stretch/>
        </p:blipFill>
        <p:spPr>
          <a:xfrm>
            <a:off x="3047999" y="0"/>
            <a:ext cx="3048001" cy="6858000"/>
          </a:xfrm>
          <a:prstGeom prst="rect">
            <a:avLst/>
          </a:prstGeom>
          <a:noFill/>
          <a:ln>
            <a:noFill/>
          </a:ln>
        </p:spPr>
      </p:pic>
      <p:pic>
        <p:nvPicPr>
          <p:cNvPr id="223" name="Shape 223"/>
          <p:cNvPicPr preferRelativeResize="0"/>
          <p:nvPr/>
        </p:nvPicPr>
        <p:blipFill rotWithShape="1">
          <a:blip r:embed="rId6">
            <a:alphaModFix amt="60000"/>
          </a:blip>
          <a:srcRect b="0" l="0" r="0" t="0"/>
          <a:stretch/>
        </p:blipFill>
        <p:spPr>
          <a:xfrm>
            <a:off x="3047999" y="0"/>
            <a:ext cx="3055984" cy="5588518"/>
          </a:xfrm>
          <a:prstGeom prst="rect">
            <a:avLst/>
          </a:prstGeom>
          <a:noFill/>
          <a:ln>
            <a:noFill/>
          </a:ln>
        </p:spPr>
      </p:pic>
      <p:pic>
        <p:nvPicPr>
          <p:cNvPr id="224" name="Shape 224"/>
          <p:cNvPicPr preferRelativeResize="0"/>
          <p:nvPr/>
        </p:nvPicPr>
        <p:blipFill rotWithShape="1">
          <a:blip r:embed="rId6">
            <a:alphaModFix amt="70000"/>
          </a:blip>
          <a:srcRect b="0" l="0" r="0" t="0"/>
          <a:stretch/>
        </p:blipFill>
        <p:spPr>
          <a:xfrm>
            <a:off x="0" y="5667507"/>
            <a:ext cx="9151984" cy="1190494"/>
          </a:xfrm>
          <a:prstGeom prst="rect">
            <a:avLst/>
          </a:prstGeom>
          <a:noFill/>
          <a:ln>
            <a:noFill/>
          </a:ln>
        </p:spPr>
      </p:pic>
      <p:pic>
        <p:nvPicPr>
          <p:cNvPr id="225" name="Shape 225"/>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226" name="Shape 226"/>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sp>
        <p:nvSpPr>
          <p:cNvPr id="227" name="Shape 227"/>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MERIT BADGES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b="0" l="0" r="0" t="0"/>
          <a:stretch/>
        </p:blipFill>
        <p:spPr>
          <a:xfrm>
            <a:off x="0" y="0"/>
            <a:ext cx="9151984" cy="3429002"/>
          </a:xfrm>
          <a:prstGeom prst="rect">
            <a:avLst/>
          </a:prstGeom>
          <a:noFill/>
          <a:ln>
            <a:noFill/>
          </a:ln>
        </p:spPr>
      </p:pic>
      <p:pic>
        <p:nvPicPr>
          <p:cNvPr id="233" name="Shape 233"/>
          <p:cNvPicPr preferRelativeResize="0"/>
          <p:nvPr/>
        </p:nvPicPr>
        <p:blipFill rotWithShape="1">
          <a:blip r:embed="rId4">
            <a:alphaModFix/>
          </a:blip>
          <a:srcRect b="0" l="0" r="0" t="0"/>
          <a:stretch/>
        </p:blipFill>
        <p:spPr>
          <a:xfrm>
            <a:off x="0" y="5667505"/>
            <a:ext cx="9144000" cy="1190494"/>
          </a:xfrm>
          <a:prstGeom prst="rect">
            <a:avLst/>
          </a:prstGeom>
          <a:noFill/>
          <a:ln>
            <a:noFill/>
          </a:ln>
        </p:spPr>
      </p:pic>
      <p:pic>
        <p:nvPicPr>
          <p:cNvPr id="234" name="Shape 234"/>
          <p:cNvPicPr preferRelativeResize="0"/>
          <p:nvPr/>
        </p:nvPicPr>
        <p:blipFill rotWithShape="1">
          <a:blip r:embed="rId5">
            <a:alphaModFix/>
          </a:blip>
          <a:srcRect b="0" l="0" r="0" t="0"/>
          <a:stretch/>
        </p:blipFill>
        <p:spPr>
          <a:xfrm>
            <a:off x="0" y="3429001"/>
            <a:ext cx="9151983" cy="2159514"/>
          </a:xfrm>
          <a:prstGeom prst="rect">
            <a:avLst/>
          </a:prstGeom>
          <a:noFill/>
          <a:ln>
            <a:noFill/>
          </a:ln>
        </p:spPr>
      </p:pic>
      <p:pic>
        <p:nvPicPr>
          <p:cNvPr id="235" name="Shape 235"/>
          <p:cNvPicPr preferRelativeResize="0"/>
          <p:nvPr/>
        </p:nvPicPr>
        <p:blipFill rotWithShape="1">
          <a:blip r:embed="rId6">
            <a:alphaModFix amt="70000"/>
          </a:blip>
          <a:srcRect b="0" l="0" r="0" t="0"/>
          <a:stretch/>
        </p:blipFill>
        <p:spPr>
          <a:xfrm>
            <a:off x="0" y="5667505"/>
            <a:ext cx="9151984" cy="1190494"/>
          </a:xfrm>
          <a:prstGeom prst="rect">
            <a:avLst/>
          </a:prstGeom>
          <a:noFill/>
          <a:ln>
            <a:noFill/>
          </a:ln>
        </p:spPr>
      </p:pic>
      <p:pic>
        <p:nvPicPr>
          <p:cNvPr id="236" name="Shape 236"/>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237" name="Shape 237"/>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238" name="Shape 238"/>
          <p:cNvPicPr preferRelativeResize="0"/>
          <p:nvPr/>
        </p:nvPicPr>
        <p:blipFill rotWithShape="1">
          <a:blip r:embed="rId6">
            <a:alphaModFix amt="60000"/>
          </a:blip>
          <a:srcRect b="0" l="0" r="0" t="0"/>
          <a:stretch/>
        </p:blipFill>
        <p:spPr>
          <a:xfrm>
            <a:off x="0" y="0"/>
            <a:ext cx="9151984" cy="3429002"/>
          </a:xfrm>
          <a:prstGeom prst="rect">
            <a:avLst/>
          </a:prstGeom>
          <a:noFill/>
          <a:ln>
            <a:noFill/>
          </a:ln>
        </p:spPr>
      </p:pic>
      <p:sp>
        <p:nvSpPr>
          <p:cNvPr id="239" name="Shape 239"/>
          <p:cNvSpPr txBox="1"/>
          <p:nvPr>
            <p:ph type="title"/>
          </p:nvPr>
        </p:nvSpPr>
        <p:spPr>
          <a:xfrm>
            <a:off x="2333838" y="5667507"/>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CAMP LIFE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245" name="Shape 245"/>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246" name="Shape 246"/>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247" name="Shape 247"/>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248" name="Shape 248"/>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BE PREPARED</a:t>
            </a:r>
          </a:p>
        </p:txBody>
      </p:sp>
      <p:sp>
        <p:nvSpPr>
          <p:cNvPr id="249" name="Shape 249"/>
          <p:cNvSpPr txBox="1"/>
          <p:nvPr/>
        </p:nvSpPr>
        <p:spPr>
          <a:xfrm>
            <a:off x="493525" y="462675"/>
            <a:ext cx="8194499" cy="4324499"/>
          </a:xfrm>
          <a:prstGeom prst="rect">
            <a:avLst/>
          </a:prstGeom>
          <a:noFill/>
          <a:ln>
            <a:noFill/>
          </a:ln>
        </p:spPr>
        <p:txBody>
          <a:bodyPr anchorCtr="0" anchor="t" bIns="91425" lIns="91425" rIns="91425" tIns="91425">
            <a:noAutofit/>
          </a:bodyPr>
          <a:lstStyle/>
          <a:p>
            <a:pPr lvl="0" rtl="0">
              <a:spcBef>
                <a:spcPts val="0"/>
              </a:spcBef>
              <a:buNone/>
            </a:pPr>
            <a:r>
              <a:rPr lang="en-US" sz="2400"/>
              <a:t>Scouts will...</a:t>
            </a:r>
          </a:p>
          <a:p>
            <a:pPr indent="-381000" lvl="0" marL="457200" rtl="0">
              <a:spcBef>
                <a:spcPts val="0"/>
              </a:spcBef>
              <a:buSzPct val="100000"/>
              <a:buChar char="●"/>
            </a:pPr>
            <a:r>
              <a:rPr lang="en-US" sz="2400"/>
              <a:t>Forming a Jamboree Troop / Crew</a:t>
            </a:r>
          </a:p>
          <a:p>
            <a:pPr indent="-381000" lvl="0" marL="457200" rtl="0">
              <a:spcBef>
                <a:spcPts val="0"/>
              </a:spcBef>
              <a:buSzPct val="100000"/>
              <a:buChar char="●"/>
            </a:pPr>
            <a:r>
              <a:rPr lang="en-US" sz="2400"/>
              <a:t>Develop relationships, unit leadership</a:t>
            </a:r>
          </a:p>
          <a:p>
            <a:pPr indent="-381000" lvl="0" marL="457200" rtl="0">
              <a:spcBef>
                <a:spcPts val="0"/>
              </a:spcBef>
              <a:buSzPct val="100000"/>
              <a:buChar char="●"/>
            </a:pPr>
            <a:r>
              <a:rPr lang="en-US" sz="2400"/>
              <a:t>Various training activities</a:t>
            </a:r>
          </a:p>
          <a:p>
            <a:pPr indent="-381000" lvl="0" marL="457200" rtl="0">
              <a:spcBef>
                <a:spcPts val="0"/>
              </a:spcBef>
              <a:buSzPct val="100000"/>
              <a:buChar char="●"/>
            </a:pPr>
            <a:r>
              <a:rPr lang="en-US" sz="2400"/>
              <a:t>Troops and crews will go do activities together</a:t>
            </a:r>
          </a:p>
          <a:p>
            <a:pPr indent="-381000" lvl="1" marL="914400" rtl="0">
              <a:spcBef>
                <a:spcPts val="0"/>
              </a:spcBef>
              <a:buSzPct val="100000"/>
              <a:buChar char="○"/>
            </a:pPr>
            <a:r>
              <a:rPr lang="en-US" sz="2400"/>
              <a:t>Patrol / crew activities</a:t>
            </a:r>
          </a:p>
          <a:p>
            <a:pPr indent="-381000" lvl="1" marL="914400" rtl="0">
              <a:spcBef>
                <a:spcPts val="0"/>
              </a:spcBef>
              <a:buSzPct val="100000"/>
              <a:buChar char="○"/>
            </a:pPr>
            <a:r>
              <a:rPr lang="en-US" sz="2400"/>
              <a:t>Hikes</a:t>
            </a:r>
          </a:p>
          <a:p>
            <a:pPr indent="-381000" lvl="1" marL="914400" rtl="0">
              <a:spcBef>
                <a:spcPts val="0"/>
              </a:spcBef>
              <a:buSzPct val="100000"/>
              <a:buChar char="○"/>
            </a:pPr>
            <a:r>
              <a:rPr lang="en-US" sz="2400"/>
              <a:t>Shakedown weekend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255" name="Shape 255"/>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256" name="Shape 256"/>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257" name="Shape 257"/>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258" name="Shape 258"/>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GEAR UP</a:t>
            </a:r>
          </a:p>
        </p:txBody>
      </p:sp>
      <p:sp>
        <p:nvSpPr>
          <p:cNvPr id="259" name="Shape 259"/>
          <p:cNvSpPr txBox="1"/>
          <p:nvPr/>
        </p:nvSpPr>
        <p:spPr>
          <a:xfrm>
            <a:off x="493525" y="462675"/>
            <a:ext cx="8194499" cy="4324499"/>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00000"/>
              </a:buClr>
              <a:buSzPct val="100000"/>
              <a:buFont typeface="Arial"/>
              <a:buChar char="●"/>
            </a:pPr>
            <a:r>
              <a:rPr lang="en-US" sz="2400"/>
              <a:t>Jamboree will provide...</a:t>
            </a:r>
          </a:p>
          <a:p>
            <a:pPr indent="-381000" lvl="1" marL="914400" marR="0" rtl="0" algn="l">
              <a:lnSpc>
                <a:spcPct val="100000"/>
              </a:lnSpc>
              <a:spcBef>
                <a:spcPts val="0"/>
              </a:spcBef>
              <a:spcAft>
                <a:spcPts val="0"/>
              </a:spcAft>
              <a:buSzPct val="100000"/>
              <a:buChar char="○"/>
            </a:pPr>
            <a:r>
              <a:rPr lang="en-US" sz="2400"/>
              <a:t>Tents, cots cookware, dining flies/areas, tools, etc</a:t>
            </a:r>
          </a:p>
          <a:p>
            <a:pPr indent="-381000" lvl="0" marL="457200" marR="0" rtl="0" algn="l">
              <a:lnSpc>
                <a:spcPct val="100000"/>
              </a:lnSpc>
              <a:spcBef>
                <a:spcPts val="0"/>
              </a:spcBef>
              <a:spcAft>
                <a:spcPts val="0"/>
              </a:spcAft>
              <a:buSzPct val="100000"/>
              <a:buChar char="●"/>
            </a:pPr>
            <a:r>
              <a:rPr lang="en-US" sz="2400"/>
              <a:t>Council will provide...</a:t>
            </a:r>
          </a:p>
          <a:p>
            <a:pPr indent="-381000" lvl="1" marL="914400" marR="0" rtl="0" algn="l">
              <a:lnSpc>
                <a:spcPct val="100000"/>
              </a:lnSpc>
              <a:spcBef>
                <a:spcPts val="0"/>
              </a:spcBef>
              <a:spcAft>
                <a:spcPts val="0"/>
              </a:spcAft>
              <a:buSzPct val="100000"/>
              <a:buChar char="○"/>
            </a:pPr>
            <a:r>
              <a:rPr lang="en-US" sz="2400"/>
              <a:t>Unit identification (numerals, CSP, flags)</a:t>
            </a:r>
          </a:p>
          <a:p>
            <a:pPr indent="-381000" lvl="1" marL="914400" marR="0" rtl="0" algn="l">
              <a:lnSpc>
                <a:spcPct val="100000"/>
              </a:lnSpc>
              <a:spcBef>
                <a:spcPts val="0"/>
              </a:spcBef>
              <a:spcAft>
                <a:spcPts val="0"/>
              </a:spcAft>
              <a:buSzPct val="100000"/>
              <a:buChar char="○"/>
            </a:pPr>
            <a:r>
              <a:rPr lang="en-US" sz="2400"/>
              <a:t>Evaluating what other provisions will be provided</a:t>
            </a:r>
          </a:p>
          <a:p>
            <a:pPr indent="-381000" lvl="0" marL="457200" marR="0" rtl="0" algn="l">
              <a:lnSpc>
                <a:spcPct val="100000"/>
              </a:lnSpc>
              <a:spcBef>
                <a:spcPts val="0"/>
              </a:spcBef>
              <a:spcAft>
                <a:spcPts val="0"/>
              </a:spcAft>
              <a:buSzPct val="100000"/>
              <a:buChar char="●"/>
            </a:pPr>
            <a:r>
              <a:rPr lang="en-US" sz="2400"/>
              <a:t>Scouts will provide...</a:t>
            </a:r>
          </a:p>
          <a:p>
            <a:pPr indent="-381000" lvl="1" marL="914400" marR="0" rtl="0" algn="l">
              <a:lnSpc>
                <a:spcPct val="100000"/>
              </a:lnSpc>
              <a:spcBef>
                <a:spcPts val="0"/>
              </a:spcBef>
              <a:spcAft>
                <a:spcPts val="0"/>
              </a:spcAft>
              <a:buSzPct val="100000"/>
              <a:buChar char="○"/>
            </a:pPr>
            <a:r>
              <a:rPr lang="en-US" sz="2400"/>
              <a:t>Personal gear</a:t>
            </a:r>
          </a:p>
          <a:p>
            <a:pPr indent="-381000" lvl="1" marL="914400" marR="0" rtl="0" algn="l">
              <a:lnSpc>
                <a:spcPct val="100000"/>
              </a:lnSpc>
              <a:spcBef>
                <a:spcPts val="0"/>
              </a:spcBef>
              <a:spcAft>
                <a:spcPts val="0"/>
              </a:spcAft>
              <a:buSzPct val="100000"/>
              <a:buChar char="○"/>
            </a:pPr>
            <a:r>
              <a:rPr lang="en-US" sz="2400"/>
              <a:t>Sleeping bag</a:t>
            </a:r>
          </a:p>
          <a:p>
            <a:pPr indent="-381000" lvl="1" marL="914400" marR="0" rtl="0" algn="l">
              <a:lnSpc>
                <a:spcPct val="100000"/>
              </a:lnSpc>
              <a:spcBef>
                <a:spcPts val="0"/>
              </a:spcBef>
              <a:spcAft>
                <a:spcPts val="0"/>
              </a:spcAft>
              <a:buSzPct val="100000"/>
              <a:buChar char="○"/>
            </a:pPr>
            <a:r>
              <a:rPr lang="en-US" sz="2400"/>
              <a:t>Uniform/clothing</a:t>
            </a:r>
          </a:p>
          <a:p>
            <a:pPr lvl="0" marR="0" rtl="0" algn="l">
              <a:lnSpc>
                <a:spcPct val="100000"/>
              </a:lnSpc>
              <a:spcBef>
                <a:spcPts val="0"/>
              </a:spcBef>
              <a:spcAft>
                <a:spcPts val="0"/>
              </a:spcAft>
              <a:buNone/>
            </a:pPr>
            <a:r>
              <a:t/>
            </a:r>
            <a:endParaRPr sz="2400"/>
          </a:p>
          <a:p>
            <a:pPr lvl="0" marR="0" rtl="0" algn="l">
              <a:lnSpc>
                <a:spcPct val="100000"/>
              </a:lnSpc>
              <a:spcBef>
                <a:spcPts val="0"/>
              </a:spcBef>
              <a:spcAft>
                <a:spcPts val="0"/>
              </a:spcAft>
              <a:buNone/>
            </a:pPr>
            <a:r>
              <a:rPr i="1" lang="en-US" sz="2400"/>
              <a:t>This is </a:t>
            </a:r>
            <a:r>
              <a:rPr b="1" i="1" lang="en-US" sz="2400"/>
              <a:t>not </a:t>
            </a:r>
            <a:r>
              <a:rPr i="1" lang="en-US" sz="2400"/>
              <a:t>an exhaustive or final list!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265" name="Shape 265"/>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266" name="Shape 266"/>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267" name="Shape 267"/>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268" name="Shape 268"/>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LEADERSHIP</a:t>
            </a:r>
          </a:p>
        </p:txBody>
      </p:sp>
      <p:sp>
        <p:nvSpPr>
          <p:cNvPr id="269" name="Shape 269"/>
          <p:cNvSpPr txBox="1"/>
          <p:nvPr/>
        </p:nvSpPr>
        <p:spPr>
          <a:xfrm>
            <a:off x="493525" y="462675"/>
            <a:ext cx="8194499" cy="4324499"/>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SzPct val="100000"/>
              <a:buChar char="●"/>
            </a:pPr>
            <a:r>
              <a:rPr lang="en-US" sz="2400"/>
              <a:t>Adult leaders are being selected by the committee</a:t>
            </a:r>
          </a:p>
          <a:p>
            <a:pPr indent="-381000" lvl="0" marL="457200" marR="0" rtl="0" algn="l">
              <a:lnSpc>
                <a:spcPct val="100000"/>
              </a:lnSpc>
              <a:spcBef>
                <a:spcPts val="0"/>
              </a:spcBef>
              <a:spcAft>
                <a:spcPts val="0"/>
              </a:spcAft>
              <a:buSzPct val="100000"/>
              <a:buChar char="●"/>
            </a:pPr>
            <a:r>
              <a:rPr lang="en-US" sz="2400"/>
              <a:t>Leaders are currently active and well trained</a:t>
            </a:r>
          </a:p>
          <a:p>
            <a:pPr indent="-381000" lvl="0" marL="457200" marR="0" rtl="0" algn="l">
              <a:lnSpc>
                <a:spcPct val="100000"/>
              </a:lnSpc>
              <a:spcBef>
                <a:spcPts val="0"/>
              </a:spcBef>
              <a:spcAft>
                <a:spcPts val="0"/>
              </a:spcAft>
              <a:buSzPct val="100000"/>
              <a:buChar char="●"/>
            </a:pPr>
            <a:r>
              <a:rPr lang="en-US" sz="2400"/>
              <a:t>For those adult applicants who are not selected to lead units, opportunities may exist to serve on unit committees later or to register as staff</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0" r="0" t="0"/>
          <a:stretch/>
        </p:blipFill>
        <p:spPr>
          <a:xfrm>
            <a:off x="0" y="0"/>
            <a:ext cx="9144000" cy="2286000"/>
          </a:xfrm>
          <a:prstGeom prst="rect">
            <a:avLst/>
          </a:prstGeom>
          <a:noFill/>
          <a:ln>
            <a:noFill/>
          </a:ln>
        </p:spPr>
      </p:pic>
      <p:pic>
        <p:nvPicPr>
          <p:cNvPr id="66" name="Shape 66"/>
          <p:cNvPicPr preferRelativeResize="0"/>
          <p:nvPr/>
        </p:nvPicPr>
        <p:blipFill rotWithShape="1">
          <a:blip r:embed="rId4">
            <a:alphaModFix/>
          </a:blip>
          <a:srcRect b="0" l="0" r="0" t="0"/>
          <a:stretch/>
        </p:blipFill>
        <p:spPr>
          <a:xfrm>
            <a:off x="0" y="2286000"/>
            <a:ext cx="9144000" cy="2286000"/>
          </a:xfrm>
          <a:prstGeom prst="rect">
            <a:avLst/>
          </a:prstGeom>
          <a:noFill/>
          <a:ln>
            <a:noFill/>
          </a:ln>
        </p:spPr>
      </p:pic>
      <p:pic>
        <p:nvPicPr>
          <p:cNvPr id="67" name="Shape 67"/>
          <p:cNvPicPr preferRelativeResize="0"/>
          <p:nvPr/>
        </p:nvPicPr>
        <p:blipFill rotWithShape="1">
          <a:blip r:embed="rId5">
            <a:alphaModFix/>
          </a:blip>
          <a:srcRect b="0" l="0" r="0" t="0"/>
          <a:stretch/>
        </p:blipFill>
        <p:spPr>
          <a:xfrm>
            <a:off x="0" y="4572000"/>
            <a:ext cx="9144000" cy="2286000"/>
          </a:xfrm>
          <a:prstGeom prst="rect">
            <a:avLst/>
          </a:prstGeom>
          <a:noFill/>
          <a:ln>
            <a:noFill/>
          </a:ln>
        </p:spPr>
      </p:pic>
      <p:pic>
        <p:nvPicPr>
          <p:cNvPr id="68" name="Shape 68"/>
          <p:cNvPicPr preferRelativeResize="0"/>
          <p:nvPr/>
        </p:nvPicPr>
        <p:blipFill rotWithShape="1">
          <a:blip r:embed="rId6">
            <a:alphaModFix amt="70000"/>
          </a:blip>
          <a:srcRect b="0" l="0" r="0" t="0"/>
          <a:stretch/>
        </p:blipFill>
        <p:spPr>
          <a:xfrm>
            <a:off x="0" y="4572000"/>
            <a:ext cx="9151984" cy="2286000"/>
          </a:xfrm>
          <a:prstGeom prst="rect">
            <a:avLst/>
          </a:prstGeom>
          <a:noFill/>
          <a:ln>
            <a:noFill/>
          </a:ln>
        </p:spPr>
      </p:pic>
      <p:pic>
        <p:nvPicPr>
          <p:cNvPr id="69" name="Shape 69"/>
          <p:cNvPicPr preferRelativeResize="0"/>
          <p:nvPr/>
        </p:nvPicPr>
        <p:blipFill rotWithShape="1">
          <a:blip r:embed="rId6">
            <a:alphaModFix amt="70000"/>
          </a:blip>
          <a:srcRect b="0" l="0" r="0" t="0"/>
          <a:stretch/>
        </p:blipFill>
        <p:spPr>
          <a:xfrm>
            <a:off x="0" y="0"/>
            <a:ext cx="9151984" cy="2286000"/>
          </a:xfrm>
          <a:prstGeom prst="rect">
            <a:avLst/>
          </a:prstGeom>
          <a:noFill/>
          <a:ln>
            <a:noFill/>
          </a:ln>
        </p:spPr>
      </p:pic>
      <p:pic>
        <p:nvPicPr>
          <p:cNvPr id="70" name="Shape 70"/>
          <p:cNvPicPr preferRelativeResize="0"/>
          <p:nvPr/>
        </p:nvPicPr>
        <p:blipFill rotWithShape="1">
          <a:blip r:embed="rId7">
            <a:alphaModFix amt="60000"/>
          </a:blip>
          <a:srcRect b="0" l="0" r="0" t="0"/>
          <a:stretch/>
        </p:blipFill>
        <p:spPr>
          <a:xfrm>
            <a:off x="-7983" y="2286000"/>
            <a:ext cx="9151984" cy="2286000"/>
          </a:xfrm>
          <a:prstGeom prst="rect">
            <a:avLst/>
          </a:prstGeom>
          <a:noFill/>
          <a:ln>
            <a:noFill/>
          </a:ln>
        </p:spPr>
      </p:pic>
      <p:sp>
        <p:nvSpPr>
          <p:cNvPr id="71" name="Shape 71"/>
          <p:cNvSpPr txBox="1"/>
          <p:nvPr>
            <p:ph type="title"/>
          </p:nvPr>
        </p:nvSpPr>
        <p:spPr>
          <a:xfrm>
            <a:off x="0" y="5158167"/>
            <a:ext cx="9151986" cy="1120584"/>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r>
              <a:rPr b="0" i="0" lang="en-US" sz="3200" u="none" cap="none" strike="noStrike">
                <a:solidFill>
                  <a:srgbClr val="FFFFFF"/>
                </a:solidFill>
                <a:latin typeface="Arial"/>
                <a:ea typeface="Arial"/>
                <a:cs typeface="Arial"/>
                <a:sym typeface="Arial"/>
              </a:rPr>
              <a:t>ONE EXPERIENCE OF A LIFETIME</a:t>
            </a:r>
          </a:p>
        </p:txBody>
      </p:sp>
      <p:sp>
        <p:nvSpPr>
          <p:cNvPr id="72" name="Shape 72"/>
          <p:cNvSpPr/>
          <p:nvPr/>
        </p:nvSpPr>
        <p:spPr>
          <a:xfrm>
            <a:off x="0" y="3183541"/>
            <a:ext cx="9151986" cy="49783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3200" u="none" cap="none" strike="noStrike">
                <a:solidFill>
                  <a:srgbClr val="FFFFFF"/>
                </a:solidFill>
                <a:latin typeface="Arial"/>
                <a:ea typeface="Arial"/>
                <a:cs typeface="Arial"/>
                <a:sym typeface="Arial"/>
              </a:rPr>
              <a:t>TEN DAYS</a:t>
            </a:r>
          </a:p>
        </p:txBody>
      </p:sp>
      <p:sp>
        <p:nvSpPr>
          <p:cNvPr id="73" name="Shape 73"/>
          <p:cNvSpPr/>
          <p:nvPr/>
        </p:nvSpPr>
        <p:spPr>
          <a:xfrm>
            <a:off x="-7984" y="794449"/>
            <a:ext cx="9151986" cy="49783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3200" u="none" cap="none" strike="noStrike">
                <a:solidFill>
                  <a:srgbClr val="FFFFFF"/>
                </a:solidFill>
                <a:latin typeface="Arial"/>
                <a:ea typeface="Arial"/>
                <a:cs typeface="Arial"/>
                <a:sym typeface="Arial"/>
              </a:rPr>
              <a:t>HUNDREDS OF ADVENTURES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0" l="0" r="0" t="0"/>
          <a:stretch/>
        </p:blipFill>
        <p:spPr>
          <a:xfrm>
            <a:off x="0" y="3429001"/>
            <a:ext cx="9151984" cy="2159514"/>
          </a:xfrm>
          <a:prstGeom prst="rect">
            <a:avLst/>
          </a:prstGeom>
          <a:noFill/>
          <a:ln>
            <a:noFill/>
          </a:ln>
        </p:spPr>
      </p:pic>
      <p:pic>
        <p:nvPicPr>
          <p:cNvPr id="275" name="Shape 275"/>
          <p:cNvPicPr preferRelativeResize="0"/>
          <p:nvPr/>
        </p:nvPicPr>
        <p:blipFill rotWithShape="1">
          <a:blip r:embed="rId4">
            <a:alphaModFix/>
          </a:blip>
          <a:srcRect b="0" l="0" r="0" t="0"/>
          <a:stretch/>
        </p:blipFill>
        <p:spPr>
          <a:xfrm>
            <a:off x="0" y="5588514"/>
            <a:ext cx="9144000" cy="1269484"/>
          </a:xfrm>
          <a:prstGeom prst="rect">
            <a:avLst/>
          </a:prstGeom>
          <a:noFill/>
          <a:ln>
            <a:noFill/>
          </a:ln>
        </p:spPr>
      </p:pic>
      <p:pic>
        <p:nvPicPr>
          <p:cNvPr id="276" name="Shape 276"/>
          <p:cNvPicPr preferRelativeResize="0"/>
          <p:nvPr/>
        </p:nvPicPr>
        <p:blipFill rotWithShape="1">
          <a:blip r:embed="rId5">
            <a:alphaModFix/>
          </a:blip>
          <a:srcRect b="0" l="0" r="0" t="0"/>
          <a:stretch/>
        </p:blipFill>
        <p:spPr>
          <a:xfrm>
            <a:off x="0" y="0"/>
            <a:ext cx="9144000" cy="3429002"/>
          </a:xfrm>
          <a:prstGeom prst="rect">
            <a:avLst/>
          </a:prstGeom>
          <a:noFill/>
          <a:ln>
            <a:noFill/>
          </a:ln>
        </p:spPr>
      </p:pic>
      <p:pic>
        <p:nvPicPr>
          <p:cNvPr id="277" name="Shape 277"/>
          <p:cNvPicPr preferRelativeResize="0"/>
          <p:nvPr/>
        </p:nvPicPr>
        <p:blipFill rotWithShape="1">
          <a:blip r:embed="rId6">
            <a:alphaModFix amt="60000"/>
          </a:blip>
          <a:srcRect b="0" l="0" r="0" t="0"/>
          <a:stretch/>
        </p:blipFill>
        <p:spPr>
          <a:xfrm>
            <a:off x="0" y="5667505"/>
            <a:ext cx="9151984" cy="1190494"/>
          </a:xfrm>
          <a:prstGeom prst="rect">
            <a:avLst/>
          </a:prstGeom>
          <a:noFill/>
          <a:ln>
            <a:noFill/>
          </a:ln>
        </p:spPr>
      </p:pic>
      <p:pic>
        <p:nvPicPr>
          <p:cNvPr id="278" name="Shape 278"/>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279" name="Shape 279"/>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sp>
        <p:nvSpPr>
          <p:cNvPr id="280" name="Shape 280"/>
          <p:cNvSpPr/>
          <p:nvPr/>
        </p:nvSpPr>
        <p:spPr>
          <a:xfrm>
            <a:off x="2333838" y="5850696"/>
            <a:ext cx="6802177" cy="49783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WHAT’S NEW FOR STAFF</a:t>
            </a:r>
          </a:p>
        </p:txBody>
      </p:sp>
      <p:sp>
        <p:nvSpPr>
          <p:cNvPr id="281" name="Shape 281"/>
          <p:cNvSpPr/>
          <p:nvPr/>
        </p:nvSpPr>
        <p:spPr>
          <a:xfrm>
            <a:off x="2341819" y="6243553"/>
            <a:ext cx="6802180" cy="432110"/>
          </a:xfrm>
          <a:prstGeom prst="rect">
            <a:avLst/>
          </a:prstGeom>
          <a:noFill/>
          <a:ln>
            <a:noFill/>
          </a:ln>
        </p:spPr>
        <p:txBody>
          <a:bodyPr anchorCtr="0" anchor="ctr" bIns="0" lIns="0" rIns="0" tIns="0">
            <a:noAutofit/>
          </a:bodyPr>
          <a:lstStyle/>
          <a:p>
            <a:pPr indent="0" lvl="0" marL="0" marR="0" rtl="0" algn="l">
              <a:lnSpc>
                <a:spcPct val="90000"/>
              </a:lnSpc>
              <a:spcBef>
                <a:spcPts val="0"/>
              </a:spcBef>
              <a:buSzPct val="25000"/>
              <a:buNone/>
            </a:pPr>
            <a:r>
              <a:rPr b="0" i="0" lang="en-US" sz="1241" u="none" cap="none" strike="noStrike">
                <a:solidFill>
                  <a:srgbClr val="D08923"/>
                </a:solidFill>
                <a:latin typeface="Arial"/>
                <a:ea typeface="Arial"/>
                <a:cs typeface="Arial"/>
                <a:sym typeface="Arial"/>
              </a:rPr>
              <a:t>IN </a:t>
            </a:r>
            <a:r>
              <a:rPr b="0" i="0" lang="en-US" sz="1752" u="none" cap="none" strike="noStrike">
                <a:solidFill>
                  <a:srgbClr val="D08923"/>
                </a:solidFill>
                <a:latin typeface="Arial"/>
                <a:ea typeface="Arial"/>
                <a:cs typeface="Arial"/>
                <a:sym typeface="Arial"/>
              </a:rPr>
              <a:t>2017</a:t>
            </a:r>
          </a:p>
        </p:txBody>
      </p:sp>
      <p:pic>
        <p:nvPicPr>
          <p:cNvPr id="282" name="Shape 282"/>
          <p:cNvPicPr preferRelativeResize="0"/>
          <p:nvPr/>
        </p:nvPicPr>
        <p:blipFill rotWithShape="1">
          <a:blip r:embed="rId6">
            <a:alphaModFix amt="60000"/>
          </a:blip>
          <a:srcRect b="0" l="0" r="0" t="0"/>
          <a:stretch/>
        </p:blipFill>
        <p:spPr>
          <a:xfrm>
            <a:off x="0" y="0"/>
            <a:ext cx="9151984" cy="3429002"/>
          </a:xfrm>
          <a:prstGeom prst="rect">
            <a:avLst/>
          </a:prstGeom>
          <a:noFill/>
          <a:ln>
            <a:noFill/>
          </a:ln>
        </p:spPr>
      </p:pic>
      <p:sp>
        <p:nvSpPr>
          <p:cNvPr id="283" name="Shape 283"/>
          <p:cNvSpPr/>
          <p:nvPr/>
        </p:nvSpPr>
        <p:spPr>
          <a:xfrm>
            <a:off x="2333835" y="0"/>
            <a:ext cx="6802180" cy="3429002"/>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Enhanced Staff Transportation</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Guaranteed Time Off </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Better Communications</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Enhanced Lunch Options</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Pre-Selected Tent-Mates</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Staff Village</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Enhanced Showers</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Laundry Service</a:t>
            </a:r>
          </a:p>
          <a:p>
            <a:pPr indent="0" lvl="0" marL="0" marR="0" rtl="0" algn="l">
              <a:spcBef>
                <a:spcPts val="0"/>
              </a:spcBef>
              <a:buSzPct val="25000"/>
              <a:buNone/>
            </a:pPr>
            <a:r>
              <a:rPr b="0" i="0" lang="en-US" sz="1700" u="none" cap="none" strike="noStrike">
                <a:solidFill>
                  <a:srgbClr val="FFFFFF"/>
                </a:solidFill>
                <a:latin typeface="Arial"/>
                <a:ea typeface="Arial"/>
                <a:cs typeface="Arial"/>
                <a:sym typeface="Arial"/>
              </a:rPr>
              <a:t>Staff Photos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289" name="Shape 289"/>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290" name="Shape 290"/>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291" name="Shape 291"/>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292" name="Shape 292"/>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ELIGIBILITY</a:t>
            </a:r>
          </a:p>
        </p:txBody>
      </p:sp>
      <p:sp>
        <p:nvSpPr>
          <p:cNvPr id="293" name="Shape 293"/>
          <p:cNvSpPr txBox="1"/>
          <p:nvPr/>
        </p:nvSpPr>
        <p:spPr>
          <a:xfrm>
            <a:off x="493525" y="462675"/>
            <a:ext cx="8194499" cy="4324499"/>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SzPct val="100000"/>
              <a:buChar char="●"/>
            </a:pPr>
            <a:r>
              <a:rPr lang="en-US" sz="2400"/>
              <a:t>Boy Scouts</a:t>
            </a:r>
          </a:p>
          <a:p>
            <a:pPr indent="-381000" lvl="1" marL="914400" marR="0" rtl="0" algn="l">
              <a:lnSpc>
                <a:spcPct val="100000"/>
              </a:lnSpc>
              <a:spcBef>
                <a:spcPts val="0"/>
              </a:spcBef>
              <a:spcAft>
                <a:spcPts val="0"/>
              </a:spcAft>
              <a:buSzPct val="100000"/>
              <a:buChar char="○"/>
            </a:pPr>
            <a:r>
              <a:rPr lang="en-US" sz="2400"/>
              <a:t>Current member</a:t>
            </a:r>
          </a:p>
          <a:p>
            <a:pPr indent="-381000" lvl="1" marL="914400" marR="0" rtl="0" algn="l">
              <a:lnSpc>
                <a:spcPct val="100000"/>
              </a:lnSpc>
              <a:spcBef>
                <a:spcPts val="0"/>
              </a:spcBef>
              <a:spcAft>
                <a:spcPts val="0"/>
              </a:spcAft>
              <a:buSzPct val="100000"/>
              <a:buChar char="○"/>
            </a:pPr>
            <a:r>
              <a:rPr lang="en-US" sz="2400"/>
              <a:t>First Class Scout by first day of Jamboree</a:t>
            </a:r>
          </a:p>
          <a:p>
            <a:pPr indent="-381000" lvl="1" marL="914400" marR="0" rtl="0" algn="l">
              <a:lnSpc>
                <a:spcPct val="100000"/>
              </a:lnSpc>
              <a:spcBef>
                <a:spcPts val="0"/>
              </a:spcBef>
              <a:spcAft>
                <a:spcPts val="0"/>
              </a:spcAft>
              <a:buSzPct val="100000"/>
              <a:buChar char="○"/>
            </a:pPr>
            <a:r>
              <a:rPr lang="en-US" sz="2400"/>
              <a:t>Age requirement</a:t>
            </a:r>
          </a:p>
          <a:p>
            <a:pPr indent="-381000" lvl="1" marL="914400" marR="0" rtl="0" algn="l">
              <a:lnSpc>
                <a:spcPct val="100000"/>
              </a:lnSpc>
              <a:spcBef>
                <a:spcPts val="0"/>
              </a:spcBef>
              <a:spcAft>
                <a:spcPts val="0"/>
              </a:spcAft>
              <a:buSzPct val="100000"/>
              <a:buChar char="○"/>
            </a:pPr>
            <a:r>
              <a:rPr lang="en-US" sz="2400"/>
              <a:t>Participate in pre-jamboree training experience</a:t>
            </a:r>
          </a:p>
          <a:p>
            <a:pPr indent="-381000" lvl="1" marL="914400" marR="0" rtl="0" algn="l">
              <a:lnSpc>
                <a:spcPct val="100000"/>
              </a:lnSpc>
              <a:spcBef>
                <a:spcPts val="0"/>
              </a:spcBef>
              <a:spcAft>
                <a:spcPts val="0"/>
              </a:spcAft>
              <a:buSzPct val="100000"/>
              <a:buChar char="○"/>
            </a:pPr>
            <a:r>
              <a:rPr lang="en-US" sz="2400"/>
              <a:t>Filed Jamboree medical record by April, 2017</a:t>
            </a:r>
          </a:p>
          <a:p>
            <a:pPr indent="-381000" lvl="1" marL="914400" marR="0" rtl="0" algn="l">
              <a:lnSpc>
                <a:spcPct val="100000"/>
              </a:lnSpc>
              <a:spcBef>
                <a:spcPts val="0"/>
              </a:spcBef>
              <a:spcAft>
                <a:spcPts val="0"/>
              </a:spcAft>
              <a:buSzPct val="100000"/>
              <a:buChar char="○"/>
            </a:pPr>
            <a:r>
              <a:rPr lang="en-US" sz="2400"/>
              <a:t>Meet medical and body mass index requirements</a:t>
            </a:r>
          </a:p>
          <a:p>
            <a:pPr indent="-381000" lvl="1" marL="914400" marR="0" rtl="0" algn="l">
              <a:lnSpc>
                <a:spcPct val="100000"/>
              </a:lnSpc>
              <a:spcBef>
                <a:spcPts val="0"/>
              </a:spcBef>
              <a:spcAft>
                <a:spcPts val="0"/>
              </a:spcAft>
              <a:buSzPct val="100000"/>
              <a:buChar char="○"/>
            </a:pPr>
            <a:r>
              <a:rPr lang="en-US" sz="2400"/>
              <a:t>Submit all fees according to the payment schedule</a:t>
            </a:r>
          </a:p>
          <a:p>
            <a:pPr indent="-381000" lvl="1" marL="914400" marR="0" rtl="0" algn="l">
              <a:lnSpc>
                <a:spcPct val="100000"/>
              </a:lnSpc>
              <a:spcBef>
                <a:spcPts val="0"/>
              </a:spcBef>
              <a:spcAft>
                <a:spcPts val="0"/>
              </a:spcAft>
              <a:buSzPct val="100000"/>
              <a:buChar char="○"/>
            </a:pPr>
            <a:r>
              <a:rPr lang="en-US" sz="2400"/>
              <a:t>Complete Youth Protection Training before Jamboree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299" name="Shape 299"/>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300" name="Shape 300"/>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301" name="Shape 301"/>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302" name="Shape 302"/>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ELIGIBILITY</a:t>
            </a:r>
          </a:p>
        </p:txBody>
      </p:sp>
      <p:sp>
        <p:nvSpPr>
          <p:cNvPr id="303" name="Shape 303"/>
          <p:cNvSpPr txBox="1"/>
          <p:nvPr/>
        </p:nvSpPr>
        <p:spPr>
          <a:xfrm>
            <a:off x="493525" y="462675"/>
            <a:ext cx="8194499" cy="4324499"/>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SzPct val="100000"/>
              <a:buChar char="●"/>
            </a:pPr>
            <a:r>
              <a:rPr lang="en-US" sz="2400"/>
              <a:t>Venturing Scouts</a:t>
            </a:r>
          </a:p>
          <a:p>
            <a:pPr indent="-381000" lvl="1" marL="914400" marR="0" rtl="0" algn="l">
              <a:lnSpc>
                <a:spcPct val="100000"/>
              </a:lnSpc>
              <a:spcBef>
                <a:spcPts val="0"/>
              </a:spcBef>
              <a:spcAft>
                <a:spcPts val="0"/>
              </a:spcAft>
              <a:buSzPct val="100000"/>
              <a:buChar char="○"/>
            </a:pPr>
            <a:r>
              <a:rPr lang="en-US" sz="2400"/>
              <a:t>Current member</a:t>
            </a:r>
          </a:p>
          <a:p>
            <a:pPr indent="-381000" lvl="1" marL="914400" marR="0" rtl="0" algn="l">
              <a:lnSpc>
                <a:spcPct val="100000"/>
              </a:lnSpc>
              <a:spcBef>
                <a:spcPts val="0"/>
              </a:spcBef>
              <a:spcAft>
                <a:spcPts val="0"/>
              </a:spcAft>
              <a:buSzPct val="100000"/>
              <a:buChar char="○"/>
            </a:pPr>
            <a:r>
              <a:rPr lang="en-US" sz="2400"/>
              <a:t>Age requirement</a:t>
            </a:r>
          </a:p>
          <a:p>
            <a:pPr indent="-381000" lvl="1" marL="914400" marR="0" rtl="0" algn="l">
              <a:lnSpc>
                <a:spcPct val="100000"/>
              </a:lnSpc>
              <a:spcBef>
                <a:spcPts val="0"/>
              </a:spcBef>
              <a:spcAft>
                <a:spcPts val="0"/>
              </a:spcAft>
              <a:buSzPct val="100000"/>
              <a:buChar char="○"/>
            </a:pPr>
            <a:r>
              <a:rPr lang="en-US" sz="2400"/>
              <a:t>Participate in pre-jamboree training experience</a:t>
            </a:r>
          </a:p>
          <a:p>
            <a:pPr indent="-381000" lvl="1" marL="914400" marR="0" rtl="0" algn="l">
              <a:lnSpc>
                <a:spcPct val="100000"/>
              </a:lnSpc>
              <a:spcBef>
                <a:spcPts val="0"/>
              </a:spcBef>
              <a:spcAft>
                <a:spcPts val="0"/>
              </a:spcAft>
              <a:buSzPct val="100000"/>
              <a:buChar char="○"/>
            </a:pPr>
            <a:r>
              <a:rPr lang="en-US" sz="2400"/>
              <a:t>Filed Jamboree medical record by April, 2017</a:t>
            </a:r>
          </a:p>
          <a:p>
            <a:pPr indent="-381000" lvl="1" marL="914400" marR="0" rtl="0" algn="l">
              <a:lnSpc>
                <a:spcPct val="100000"/>
              </a:lnSpc>
              <a:spcBef>
                <a:spcPts val="0"/>
              </a:spcBef>
              <a:spcAft>
                <a:spcPts val="0"/>
              </a:spcAft>
              <a:buSzPct val="100000"/>
              <a:buChar char="○"/>
            </a:pPr>
            <a:r>
              <a:rPr lang="en-US" sz="2400"/>
              <a:t>Meet medical and body mass index requirements</a:t>
            </a:r>
          </a:p>
          <a:p>
            <a:pPr indent="-381000" lvl="1" marL="914400" marR="0" rtl="0" algn="l">
              <a:lnSpc>
                <a:spcPct val="100000"/>
              </a:lnSpc>
              <a:spcBef>
                <a:spcPts val="0"/>
              </a:spcBef>
              <a:spcAft>
                <a:spcPts val="0"/>
              </a:spcAft>
              <a:buSzPct val="100000"/>
              <a:buChar char="○"/>
            </a:pPr>
            <a:r>
              <a:rPr lang="en-US" sz="2400"/>
              <a:t>Submit all fees according to the payment schedule</a:t>
            </a:r>
          </a:p>
          <a:p>
            <a:pPr indent="-381000" lvl="1" marL="914400" marR="0" rtl="0" algn="l">
              <a:lnSpc>
                <a:spcPct val="100000"/>
              </a:lnSpc>
              <a:spcBef>
                <a:spcPts val="0"/>
              </a:spcBef>
              <a:spcAft>
                <a:spcPts val="0"/>
              </a:spcAft>
              <a:buSzPct val="100000"/>
              <a:buChar char="○"/>
            </a:pPr>
            <a:r>
              <a:rPr lang="en-US" sz="2400"/>
              <a:t>Complete Youth Protection Training before Jamboree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b="0" l="0" r="0" t="0"/>
          <a:stretch/>
        </p:blipFill>
        <p:spPr>
          <a:xfrm>
            <a:off x="0" y="3429001"/>
            <a:ext cx="9144000" cy="2159516"/>
          </a:xfrm>
          <a:prstGeom prst="rect">
            <a:avLst/>
          </a:prstGeom>
          <a:noFill/>
          <a:ln>
            <a:noFill/>
          </a:ln>
        </p:spPr>
      </p:pic>
      <p:pic>
        <p:nvPicPr>
          <p:cNvPr id="309" name="Shape 309"/>
          <p:cNvPicPr preferRelativeResize="0"/>
          <p:nvPr/>
        </p:nvPicPr>
        <p:blipFill rotWithShape="1">
          <a:blip r:embed="rId4">
            <a:alphaModFix/>
          </a:blip>
          <a:srcRect b="0" l="0" r="0" t="0"/>
          <a:stretch/>
        </p:blipFill>
        <p:spPr>
          <a:xfrm>
            <a:off x="0" y="5667505"/>
            <a:ext cx="9144000" cy="1190494"/>
          </a:xfrm>
          <a:prstGeom prst="rect">
            <a:avLst/>
          </a:prstGeom>
          <a:noFill/>
          <a:ln>
            <a:noFill/>
          </a:ln>
        </p:spPr>
      </p:pic>
      <p:pic>
        <p:nvPicPr>
          <p:cNvPr id="310" name="Shape 310"/>
          <p:cNvPicPr preferRelativeResize="0"/>
          <p:nvPr/>
        </p:nvPicPr>
        <p:blipFill rotWithShape="1">
          <a:blip r:embed="rId5">
            <a:alphaModFix/>
          </a:blip>
          <a:srcRect b="0" l="0" r="0" t="0"/>
          <a:stretch/>
        </p:blipFill>
        <p:spPr>
          <a:xfrm>
            <a:off x="-15967" y="0"/>
            <a:ext cx="9167952" cy="3429002"/>
          </a:xfrm>
          <a:prstGeom prst="rect">
            <a:avLst/>
          </a:prstGeom>
          <a:noFill/>
          <a:ln>
            <a:noFill/>
          </a:ln>
        </p:spPr>
      </p:pic>
      <p:pic>
        <p:nvPicPr>
          <p:cNvPr id="311" name="Shape 311"/>
          <p:cNvPicPr preferRelativeResize="0"/>
          <p:nvPr/>
        </p:nvPicPr>
        <p:blipFill rotWithShape="1">
          <a:blip r:embed="rId6">
            <a:alphaModFix amt="60000"/>
          </a:blip>
          <a:srcRect b="0" l="0" r="0" t="0"/>
          <a:stretch/>
        </p:blipFill>
        <p:spPr>
          <a:xfrm>
            <a:off x="-15967" y="5667505"/>
            <a:ext cx="9167952" cy="1190494"/>
          </a:xfrm>
          <a:prstGeom prst="rect">
            <a:avLst/>
          </a:prstGeom>
          <a:noFill/>
          <a:ln>
            <a:noFill/>
          </a:ln>
        </p:spPr>
      </p:pic>
      <p:pic>
        <p:nvPicPr>
          <p:cNvPr id="312" name="Shape 312"/>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313" name="Shape 313"/>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314" name="Shape 314"/>
          <p:cNvPicPr preferRelativeResize="0"/>
          <p:nvPr/>
        </p:nvPicPr>
        <p:blipFill rotWithShape="1">
          <a:blip r:embed="rId6">
            <a:alphaModFix amt="60000"/>
          </a:blip>
          <a:srcRect b="0" l="0" r="0" t="0"/>
          <a:stretch/>
        </p:blipFill>
        <p:spPr>
          <a:xfrm>
            <a:off x="-15967" y="0"/>
            <a:ext cx="9159969" cy="3429002"/>
          </a:xfrm>
          <a:prstGeom prst="rect">
            <a:avLst/>
          </a:prstGeom>
          <a:noFill/>
          <a:ln>
            <a:noFill/>
          </a:ln>
        </p:spPr>
      </p:pic>
      <p:sp>
        <p:nvSpPr>
          <p:cNvPr id="315" name="Shape 315"/>
          <p:cNvSpPr/>
          <p:nvPr/>
        </p:nvSpPr>
        <p:spPr>
          <a:xfrm>
            <a:off x="2341819" y="5667505"/>
            <a:ext cx="6802180" cy="1190494"/>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YOUTH AND ADULT PARTICIPANTS</a:t>
            </a:r>
          </a:p>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VISIT </a:t>
            </a:r>
            <a:r>
              <a:rPr b="0" i="0" lang="en-US" sz="1700" u="none" cap="none" strike="noStrike">
                <a:solidFill>
                  <a:srgbClr val="FFFFFF"/>
                </a:solidFill>
                <a:latin typeface="Arial"/>
                <a:ea typeface="Arial"/>
                <a:cs typeface="Arial"/>
                <a:sym typeface="Arial"/>
              </a:rPr>
              <a:t>BSAJAMBOREE.ORG </a:t>
            </a:r>
            <a:r>
              <a:rPr b="0" i="0" lang="en-US" sz="1700" u="none" cap="none" strike="noStrike">
                <a:solidFill>
                  <a:srgbClr val="D08923"/>
                </a:solidFill>
                <a:latin typeface="Arial"/>
                <a:ea typeface="Arial"/>
                <a:cs typeface="Arial"/>
                <a:sym typeface="Arial"/>
              </a:rPr>
              <a:t>TO SIGN UP!</a:t>
            </a:r>
          </a:p>
        </p:txBody>
      </p:sp>
      <p:sp>
        <p:nvSpPr>
          <p:cNvPr id="316" name="Shape 316"/>
          <p:cNvSpPr/>
          <p:nvPr/>
        </p:nvSpPr>
        <p:spPr>
          <a:xfrm>
            <a:off x="2333838" y="2528375"/>
            <a:ext cx="6802177" cy="497839"/>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REGISTRATION IS NOW OPEN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b="0" l="0" r="0" t="0"/>
          <a:stretch/>
        </p:blipFill>
        <p:spPr>
          <a:xfrm>
            <a:off x="0" y="5667505"/>
            <a:ext cx="9144000" cy="1190400"/>
          </a:xfrm>
          <a:prstGeom prst="rect">
            <a:avLst/>
          </a:prstGeom>
          <a:noFill/>
          <a:ln>
            <a:noFill/>
          </a:ln>
        </p:spPr>
      </p:pic>
      <p:pic>
        <p:nvPicPr>
          <p:cNvPr id="322" name="Shape 322"/>
          <p:cNvPicPr preferRelativeResize="0"/>
          <p:nvPr/>
        </p:nvPicPr>
        <p:blipFill rotWithShape="1">
          <a:blip r:embed="rId4">
            <a:alphaModFix amt="70000"/>
          </a:blip>
          <a:srcRect b="0" l="0" r="0" t="0"/>
          <a:stretch/>
        </p:blipFill>
        <p:spPr>
          <a:xfrm>
            <a:off x="0" y="5667505"/>
            <a:ext cx="9152099" cy="1190400"/>
          </a:xfrm>
          <a:prstGeom prst="rect">
            <a:avLst/>
          </a:prstGeom>
          <a:noFill/>
          <a:ln>
            <a:noFill/>
          </a:ln>
        </p:spPr>
      </p:pic>
      <p:pic>
        <p:nvPicPr>
          <p:cNvPr id="323" name="Shape 323"/>
          <p:cNvPicPr preferRelativeResize="0"/>
          <p:nvPr/>
        </p:nvPicPr>
        <p:blipFill rotWithShape="1">
          <a:blip r:embed="rId5">
            <a:alphaModFix amt="70000"/>
          </a:blip>
          <a:srcRect b="0" l="0" r="0" t="0"/>
          <a:stretch/>
        </p:blipFill>
        <p:spPr>
          <a:xfrm>
            <a:off x="0" y="5588517"/>
            <a:ext cx="9152099" cy="78900"/>
          </a:xfrm>
          <a:prstGeom prst="rect">
            <a:avLst/>
          </a:prstGeom>
          <a:noFill/>
          <a:ln>
            <a:noFill/>
          </a:ln>
        </p:spPr>
      </p:pic>
      <p:pic>
        <p:nvPicPr>
          <p:cNvPr id="324" name="Shape 324"/>
          <p:cNvPicPr preferRelativeResize="0"/>
          <p:nvPr/>
        </p:nvPicPr>
        <p:blipFill rotWithShape="1">
          <a:blip r:embed="rId6">
            <a:alphaModFix/>
          </a:blip>
          <a:srcRect b="0" l="0" r="0" t="0"/>
          <a:stretch/>
        </p:blipFill>
        <p:spPr>
          <a:xfrm>
            <a:off x="331437" y="4787233"/>
            <a:ext cx="1672500" cy="1672500"/>
          </a:xfrm>
          <a:prstGeom prst="rect">
            <a:avLst/>
          </a:prstGeom>
          <a:noFill/>
          <a:ln>
            <a:noFill/>
          </a:ln>
        </p:spPr>
      </p:pic>
      <p:sp>
        <p:nvSpPr>
          <p:cNvPr id="325" name="Shape 325"/>
          <p:cNvSpPr txBox="1"/>
          <p:nvPr>
            <p:ph type="title"/>
          </p:nvPr>
        </p:nvSpPr>
        <p:spPr>
          <a:xfrm>
            <a:off x="2333838" y="5667507"/>
            <a:ext cx="6802200" cy="119040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lang="en-US" sz="3200">
                <a:solidFill>
                  <a:srgbClr val="FFFFFF"/>
                </a:solidFill>
              </a:rPr>
              <a:t>COST</a:t>
            </a:r>
          </a:p>
        </p:txBody>
      </p:sp>
      <p:sp>
        <p:nvSpPr>
          <p:cNvPr id="326" name="Shape 326"/>
          <p:cNvSpPr txBox="1"/>
          <p:nvPr/>
        </p:nvSpPr>
        <p:spPr>
          <a:xfrm>
            <a:off x="493525" y="462675"/>
            <a:ext cx="8194499" cy="4324499"/>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SzPct val="100000"/>
              <a:buChar char="●"/>
            </a:pPr>
            <a:r>
              <a:rPr lang="en-US" sz="2400"/>
              <a:t>Cost includes</a:t>
            </a:r>
          </a:p>
          <a:p>
            <a:pPr indent="-381000" lvl="1" marL="914400" marR="0" rtl="0" algn="l">
              <a:lnSpc>
                <a:spcPct val="100000"/>
              </a:lnSpc>
              <a:spcBef>
                <a:spcPts val="0"/>
              </a:spcBef>
              <a:spcAft>
                <a:spcPts val="0"/>
              </a:spcAft>
              <a:buSzPct val="100000"/>
              <a:buChar char="○"/>
            </a:pPr>
            <a:r>
              <a:rPr lang="en-US" sz="2400"/>
              <a:t>Buses</a:t>
            </a:r>
          </a:p>
          <a:p>
            <a:pPr indent="-381000" lvl="1" marL="914400" marR="0" rtl="0" algn="l">
              <a:lnSpc>
                <a:spcPct val="100000"/>
              </a:lnSpc>
              <a:spcBef>
                <a:spcPts val="0"/>
              </a:spcBef>
              <a:spcAft>
                <a:spcPts val="0"/>
              </a:spcAft>
              <a:buSzPct val="100000"/>
              <a:buChar char="○"/>
            </a:pPr>
            <a:r>
              <a:rPr lang="en-US" sz="2400"/>
              <a:t>Lodging</a:t>
            </a:r>
          </a:p>
          <a:p>
            <a:pPr indent="-381000" lvl="1" marL="914400" marR="0" rtl="0" algn="l">
              <a:lnSpc>
                <a:spcPct val="100000"/>
              </a:lnSpc>
              <a:spcBef>
                <a:spcPts val="0"/>
              </a:spcBef>
              <a:spcAft>
                <a:spcPts val="0"/>
              </a:spcAft>
              <a:buSzPct val="100000"/>
              <a:buChar char="○"/>
            </a:pPr>
            <a:r>
              <a:rPr lang="en-US" sz="2400"/>
              <a:t>Unit equipment</a:t>
            </a:r>
          </a:p>
          <a:p>
            <a:pPr indent="-381000" lvl="1" marL="914400" marR="0" rtl="0" algn="l">
              <a:lnSpc>
                <a:spcPct val="100000"/>
              </a:lnSpc>
              <a:spcBef>
                <a:spcPts val="0"/>
              </a:spcBef>
              <a:spcAft>
                <a:spcPts val="0"/>
              </a:spcAft>
              <a:buSzPct val="100000"/>
              <a:buChar char="○"/>
            </a:pPr>
            <a:r>
              <a:rPr lang="en-US" sz="2400"/>
              <a:t>Training</a:t>
            </a:r>
          </a:p>
          <a:p>
            <a:pPr indent="-381000" lvl="1" marL="914400" marR="0" rtl="0" algn="l">
              <a:lnSpc>
                <a:spcPct val="100000"/>
              </a:lnSpc>
              <a:spcBef>
                <a:spcPts val="0"/>
              </a:spcBef>
              <a:spcAft>
                <a:spcPts val="0"/>
              </a:spcAft>
              <a:buSzPct val="100000"/>
              <a:buChar char="○"/>
            </a:pPr>
            <a:r>
              <a:rPr lang="en-US" sz="2400"/>
              <a:t>Food</a:t>
            </a:r>
          </a:p>
          <a:p>
            <a:pPr indent="-381000" lvl="1" marL="914400" marR="0" rtl="0" algn="l">
              <a:lnSpc>
                <a:spcPct val="100000"/>
              </a:lnSpc>
              <a:spcBef>
                <a:spcPts val="0"/>
              </a:spcBef>
              <a:spcAft>
                <a:spcPts val="0"/>
              </a:spcAft>
              <a:buSzPct val="100000"/>
              <a:buChar char="○"/>
            </a:pPr>
            <a:r>
              <a:rPr lang="en-US" sz="2400"/>
              <a:t>Jamboree admission!</a:t>
            </a:r>
          </a:p>
          <a:p>
            <a:pPr indent="-381000" lvl="0" marL="457200" rtl="0">
              <a:spcBef>
                <a:spcPts val="0"/>
              </a:spcBef>
              <a:buClr>
                <a:schemeClr val="dk1"/>
              </a:buClr>
              <a:buSzPct val="100000"/>
              <a:buChar char="●"/>
            </a:pPr>
            <a:r>
              <a:rPr lang="en-US" sz="2400">
                <a:solidFill>
                  <a:schemeClr val="dk1"/>
                </a:solidFill>
              </a:rPr>
              <a:t>Estimated cost: $1750</a:t>
            </a:r>
          </a:p>
          <a:p>
            <a:pPr indent="-381000" lvl="0" marL="457200" rtl="0">
              <a:spcBef>
                <a:spcPts val="0"/>
              </a:spcBef>
              <a:buClr>
                <a:schemeClr val="dk1"/>
              </a:buClr>
              <a:buSzPct val="100000"/>
              <a:buChar char="●"/>
            </a:pPr>
            <a:r>
              <a:rPr lang="en-US" sz="2400">
                <a:solidFill>
                  <a:schemeClr val="dk1"/>
                </a:solidFill>
              </a:rPr>
              <a:t>Scheduled payment plan already in place</a:t>
            </a:r>
          </a:p>
          <a:p>
            <a:pPr indent="-381000" lvl="0" marL="457200" rtl="0">
              <a:spcBef>
                <a:spcPts val="0"/>
              </a:spcBef>
              <a:buClr>
                <a:schemeClr val="dk1"/>
              </a:buClr>
              <a:buSzPct val="100000"/>
              <a:buChar char="●"/>
            </a:pPr>
            <a:r>
              <a:rPr lang="en-US" sz="2400">
                <a:solidFill>
                  <a:schemeClr val="dk1"/>
                </a:solidFill>
              </a:rPr>
              <a:t>Accepting payments today</a:t>
            </a:r>
          </a:p>
          <a:p>
            <a:pPr indent="-381000" lvl="0" marL="457200" rtl="0">
              <a:spcBef>
                <a:spcPts val="0"/>
              </a:spcBef>
              <a:buClr>
                <a:schemeClr val="dk1"/>
              </a:buClr>
              <a:buSzPct val="100000"/>
              <a:buChar char="●"/>
            </a:pPr>
            <a:r>
              <a:rPr lang="en-US" sz="2400">
                <a:solidFill>
                  <a:schemeClr val="dk1"/>
                </a:solidFill>
              </a:rPr>
              <a:t>Your deposit secures your spot in a troop / crew</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pic>
        <p:nvPicPr>
          <p:cNvPr id="331" name="Shape 331"/>
          <p:cNvPicPr preferRelativeResize="0"/>
          <p:nvPr/>
        </p:nvPicPr>
        <p:blipFill rotWithShape="1">
          <a:blip r:embed="rId3">
            <a:alphaModFix/>
          </a:blip>
          <a:srcRect b="0" l="0" r="0" t="0"/>
          <a:stretch/>
        </p:blipFill>
        <p:spPr>
          <a:xfrm>
            <a:off x="0" y="68"/>
            <a:ext cx="9144000" cy="6857864"/>
          </a:xfrm>
          <a:prstGeom prst="rect">
            <a:avLst/>
          </a:prstGeom>
          <a:noFill/>
          <a:ln>
            <a:noFill/>
          </a:ln>
        </p:spPr>
      </p:pic>
      <p:pic>
        <p:nvPicPr>
          <p:cNvPr id="332" name="Shape 332"/>
          <p:cNvPicPr preferRelativeResize="0"/>
          <p:nvPr/>
        </p:nvPicPr>
        <p:blipFill rotWithShape="1">
          <a:blip r:embed="rId4">
            <a:alphaModFix amt="60000"/>
          </a:blip>
          <a:srcRect b="0" l="0" r="0" t="0"/>
          <a:stretch/>
        </p:blipFill>
        <p:spPr>
          <a:xfrm>
            <a:off x="0" y="5667505"/>
            <a:ext cx="9151984" cy="1190494"/>
          </a:xfrm>
          <a:prstGeom prst="rect">
            <a:avLst/>
          </a:prstGeom>
          <a:noFill/>
          <a:ln>
            <a:noFill/>
          </a:ln>
        </p:spPr>
      </p:pic>
      <p:pic>
        <p:nvPicPr>
          <p:cNvPr id="333" name="Shape 333"/>
          <p:cNvPicPr preferRelativeResize="0"/>
          <p:nvPr/>
        </p:nvPicPr>
        <p:blipFill rotWithShape="1">
          <a:blip r:embed="rId5">
            <a:alphaModFix amt="70000"/>
          </a:blip>
          <a:srcRect b="0" l="0" r="0" t="0"/>
          <a:stretch/>
        </p:blipFill>
        <p:spPr>
          <a:xfrm>
            <a:off x="0" y="5588517"/>
            <a:ext cx="9151984" cy="78989"/>
          </a:xfrm>
          <a:prstGeom prst="rect">
            <a:avLst/>
          </a:prstGeom>
          <a:noFill/>
          <a:ln>
            <a:noFill/>
          </a:ln>
        </p:spPr>
      </p:pic>
      <p:pic>
        <p:nvPicPr>
          <p:cNvPr id="334" name="Shape 334"/>
          <p:cNvPicPr preferRelativeResize="0"/>
          <p:nvPr/>
        </p:nvPicPr>
        <p:blipFill rotWithShape="1">
          <a:blip r:embed="rId6">
            <a:alphaModFix/>
          </a:blip>
          <a:srcRect b="0" l="0" r="0" t="0"/>
          <a:stretch/>
        </p:blipFill>
        <p:spPr>
          <a:xfrm>
            <a:off x="331437" y="4787233"/>
            <a:ext cx="1672376" cy="1672376"/>
          </a:xfrm>
          <a:prstGeom prst="rect">
            <a:avLst/>
          </a:prstGeom>
          <a:noFill/>
          <a:ln>
            <a:noFill/>
          </a:ln>
        </p:spPr>
      </p:pic>
      <p:sp>
        <p:nvSpPr>
          <p:cNvPr id="335" name="Shape 335"/>
          <p:cNvSpPr/>
          <p:nvPr/>
        </p:nvSpPr>
        <p:spPr>
          <a:xfrm>
            <a:off x="2333835" y="5680205"/>
            <a:ext cx="6802180" cy="432112"/>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VISIT</a:t>
            </a:r>
          </a:p>
        </p:txBody>
      </p:sp>
      <p:sp>
        <p:nvSpPr>
          <p:cNvPr id="336" name="Shape 336"/>
          <p:cNvSpPr/>
          <p:nvPr/>
        </p:nvSpPr>
        <p:spPr>
          <a:xfrm>
            <a:off x="2333836" y="5995246"/>
            <a:ext cx="6802177" cy="497841"/>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BSAJAMBOREE.ORG</a:t>
            </a:r>
          </a:p>
        </p:txBody>
      </p:sp>
      <p:sp>
        <p:nvSpPr>
          <p:cNvPr id="337" name="Shape 337"/>
          <p:cNvSpPr/>
          <p:nvPr/>
        </p:nvSpPr>
        <p:spPr>
          <a:xfrm>
            <a:off x="2349803" y="6399414"/>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TO LEARN MORE AND REGISTER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79" name="Shape 79"/>
          <p:cNvPicPr preferRelativeResize="0"/>
          <p:nvPr/>
        </p:nvPicPr>
        <p:blipFill rotWithShape="1">
          <a:blip r:embed="rId4">
            <a:alphaModFix/>
          </a:blip>
          <a:srcRect b="0" l="17462" r="0" t="0"/>
          <a:stretch/>
        </p:blipFill>
        <p:spPr>
          <a:xfrm>
            <a:off x="-15967" y="74848"/>
            <a:ext cx="8609569" cy="6583092"/>
          </a:xfrm>
          <a:prstGeom prst="rect">
            <a:avLst/>
          </a:prstGeom>
          <a:noFill/>
          <a:ln>
            <a:noFill/>
          </a:ln>
        </p:spPr>
      </p:pic>
      <p:pic>
        <p:nvPicPr>
          <p:cNvPr id="80" name="Shape 80"/>
          <p:cNvPicPr preferRelativeResize="0"/>
          <p:nvPr/>
        </p:nvPicPr>
        <p:blipFill rotWithShape="1">
          <a:blip r:embed="rId5">
            <a:alphaModFix amt="70000"/>
          </a:blip>
          <a:srcRect b="0" l="0" r="0" t="0"/>
          <a:stretch/>
        </p:blipFill>
        <p:spPr>
          <a:xfrm>
            <a:off x="0" y="5667507"/>
            <a:ext cx="9151984" cy="1190494"/>
          </a:xfrm>
          <a:prstGeom prst="rect">
            <a:avLst/>
          </a:prstGeom>
          <a:noFill/>
          <a:ln>
            <a:noFill/>
          </a:ln>
        </p:spPr>
      </p:pic>
      <p:pic>
        <p:nvPicPr>
          <p:cNvPr id="81" name="Shape 81"/>
          <p:cNvPicPr preferRelativeResize="0"/>
          <p:nvPr/>
        </p:nvPicPr>
        <p:blipFill rotWithShape="1">
          <a:blip r:embed="rId6">
            <a:alphaModFix amt="70000"/>
          </a:blip>
          <a:srcRect b="0" l="0" r="0" t="0"/>
          <a:stretch/>
        </p:blipFill>
        <p:spPr>
          <a:xfrm>
            <a:off x="0" y="5588517"/>
            <a:ext cx="9151984" cy="78989"/>
          </a:xfrm>
          <a:prstGeom prst="rect">
            <a:avLst/>
          </a:prstGeom>
          <a:noFill/>
          <a:ln>
            <a:noFill/>
          </a:ln>
        </p:spPr>
      </p:pic>
      <p:pic>
        <p:nvPicPr>
          <p:cNvPr id="82" name="Shape 82"/>
          <p:cNvPicPr preferRelativeResize="0"/>
          <p:nvPr/>
        </p:nvPicPr>
        <p:blipFill rotWithShape="1">
          <a:blip r:embed="rId7">
            <a:alphaModFix/>
          </a:blip>
          <a:srcRect b="0" l="0" r="0" t="0"/>
          <a:stretch/>
        </p:blipFill>
        <p:spPr>
          <a:xfrm>
            <a:off x="331437" y="4787233"/>
            <a:ext cx="1672376" cy="1672376"/>
          </a:xfrm>
          <a:prstGeom prst="rect">
            <a:avLst/>
          </a:prstGeom>
          <a:noFill/>
          <a:ln>
            <a:noFill/>
          </a:ln>
        </p:spPr>
      </p:pic>
      <p:pic>
        <p:nvPicPr>
          <p:cNvPr id="83" name="Shape 83"/>
          <p:cNvPicPr preferRelativeResize="0"/>
          <p:nvPr/>
        </p:nvPicPr>
        <p:blipFill rotWithShape="1">
          <a:blip r:embed="rId5">
            <a:alphaModFix amt="70000"/>
          </a:blip>
          <a:srcRect b="0" l="0" r="0" t="0"/>
          <a:stretch/>
        </p:blipFill>
        <p:spPr>
          <a:xfrm>
            <a:off x="-15967" y="0"/>
            <a:ext cx="9151984" cy="1190494"/>
          </a:xfrm>
          <a:prstGeom prst="rect">
            <a:avLst/>
          </a:prstGeom>
          <a:noFill/>
          <a:ln>
            <a:noFill/>
          </a:ln>
        </p:spPr>
      </p:pic>
      <p:sp>
        <p:nvSpPr>
          <p:cNvPr id="84" name="Shape 84"/>
          <p:cNvSpPr txBox="1"/>
          <p:nvPr>
            <p:ph type="title"/>
          </p:nvPr>
        </p:nvSpPr>
        <p:spPr>
          <a:xfrm>
            <a:off x="331437" y="212992"/>
            <a:ext cx="6802177" cy="43211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2624" u="none" cap="none" strike="noStrike">
                <a:solidFill>
                  <a:srgbClr val="FFFFFF"/>
                </a:solidFill>
                <a:latin typeface="Arial"/>
                <a:ea typeface="Arial"/>
                <a:cs typeface="Arial"/>
                <a:sym typeface="Arial"/>
              </a:rPr>
              <a:t>NEW RIVER GORGE AREA</a:t>
            </a:r>
          </a:p>
        </p:txBody>
      </p:sp>
      <p:sp>
        <p:nvSpPr>
          <p:cNvPr id="85" name="Shape 85"/>
          <p:cNvSpPr/>
          <p:nvPr/>
        </p:nvSpPr>
        <p:spPr>
          <a:xfrm>
            <a:off x="339419" y="572987"/>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WEST VIRGINIA</a:t>
            </a:r>
          </a:p>
        </p:txBody>
      </p:sp>
      <p:pic>
        <p:nvPicPr>
          <p:cNvPr id="86" name="Shape 86"/>
          <p:cNvPicPr preferRelativeResize="0"/>
          <p:nvPr/>
        </p:nvPicPr>
        <p:blipFill rotWithShape="1">
          <a:blip r:embed="rId8">
            <a:alphaModFix/>
          </a:blip>
          <a:srcRect b="0" l="0" r="0" t="0"/>
          <a:stretch/>
        </p:blipFill>
        <p:spPr>
          <a:xfrm>
            <a:off x="6444983" y="2904066"/>
            <a:ext cx="1309424" cy="28383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b="0" l="0" r="0" t="0"/>
          <a:stretch/>
        </p:blipFill>
        <p:spPr>
          <a:xfrm>
            <a:off x="0" y="-1"/>
            <a:ext cx="9151984" cy="6858002"/>
          </a:xfrm>
          <a:prstGeom prst="rect">
            <a:avLst/>
          </a:prstGeom>
          <a:noFill/>
          <a:ln>
            <a:noFill/>
          </a:ln>
        </p:spPr>
      </p:pic>
      <p:pic>
        <p:nvPicPr>
          <p:cNvPr id="92" name="Shape 92"/>
          <p:cNvPicPr preferRelativeResize="0"/>
          <p:nvPr/>
        </p:nvPicPr>
        <p:blipFill rotWithShape="1">
          <a:blip r:embed="rId4">
            <a:alphaModFix amt="70000"/>
          </a:blip>
          <a:srcRect b="0" l="0" r="0" t="0"/>
          <a:stretch/>
        </p:blipFill>
        <p:spPr>
          <a:xfrm>
            <a:off x="0" y="5667507"/>
            <a:ext cx="9151984" cy="1190494"/>
          </a:xfrm>
          <a:prstGeom prst="rect">
            <a:avLst/>
          </a:prstGeom>
          <a:noFill/>
          <a:ln>
            <a:noFill/>
          </a:ln>
        </p:spPr>
      </p:pic>
      <p:pic>
        <p:nvPicPr>
          <p:cNvPr id="93" name="Shape 93"/>
          <p:cNvPicPr preferRelativeResize="0"/>
          <p:nvPr/>
        </p:nvPicPr>
        <p:blipFill rotWithShape="1">
          <a:blip r:embed="rId5">
            <a:alphaModFix amt="70000"/>
          </a:blip>
          <a:srcRect b="0" l="0" r="0" t="0"/>
          <a:stretch/>
        </p:blipFill>
        <p:spPr>
          <a:xfrm>
            <a:off x="0" y="5588517"/>
            <a:ext cx="9151984" cy="78989"/>
          </a:xfrm>
          <a:prstGeom prst="rect">
            <a:avLst/>
          </a:prstGeom>
          <a:noFill/>
          <a:ln>
            <a:noFill/>
          </a:ln>
        </p:spPr>
      </p:pic>
      <p:sp>
        <p:nvSpPr>
          <p:cNvPr id="94" name="Shape 94"/>
          <p:cNvSpPr txBox="1"/>
          <p:nvPr>
            <p:ph type="title"/>
          </p:nvPr>
        </p:nvSpPr>
        <p:spPr>
          <a:xfrm>
            <a:off x="2333838" y="5883560"/>
            <a:ext cx="6802177" cy="432110"/>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2624" u="none" cap="none" strike="noStrike">
                <a:solidFill>
                  <a:srgbClr val="FFFFFF"/>
                </a:solidFill>
                <a:latin typeface="Arial"/>
                <a:ea typeface="Arial"/>
                <a:cs typeface="Arial"/>
                <a:sym typeface="Arial"/>
              </a:rPr>
              <a:t>SUMMIT BECHTEL RESERVE</a:t>
            </a:r>
          </a:p>
        </p:txBody>
      </p:sp>
      <p:sp>
        <p:nvSpPr>
          <p:cNvPr id="95" name="Shape 95"/>
          <p:cNvSpPr/>
          <p:nvPr/>
        </p:nvSpPr>
        <p:spPr>
          <a:xfrm>
            <a:off x="2341819" y="6243553"/>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NEW RIVER GORGE AREA, WEST VIRGINIA</a:t>
            </a:r>
          </a:p>
        </p:txBody>
      </p:sp>
      <p:pic>
        <p:nvPicPr>
          <p:cNvPr id="96" name="Shape 96"/>
          <p:cNvPicPr preferRelativeResize="0"/>
          <p:nvPr/>
        </p:nvPicPr>
        <p:blipFill rotWithShape="1">
          <a:blip r:embed="rId6">
            <a:alphaModFix/>
          </a:blip>
          <a:srcRect b="0" l="0" r="0" t="0"/>
          <a:stretch/>
        </p:blipFill>
        <p:spPr>
          <a:xfrm>
            <a:off x="331437" y="4787233"/>
            <a:ext cx="1672376" cy="1672376"/>
          </a:xfrm>
          <a:prstGeom prst="rect">
            <a:avLst/>
          </a:prstGeom>
          <a:noFill/>
          <a:ln>
            <a:noFill/>
          </a:ln>
        </p:spPr>
      </p:pic>
      <p:pic>
        <p:nvPicPr>
          <p:cNvPr id="97" name="Shape 97"/>
          <p:cNvPicPr preferRelativeResize="0"/>
          <p:nvPr/>
        </p:nvPicPr>
        <p:blipFill rotWithShape="1">
          <a:blip r:embed="rId7">
            <a:alphaModFix/>
          </a:blip>
          <a:srcRect b="0" l="0" r="0" t="0"/>
          <a:stretch/>
        </p:blipFill>
        <p:spPr>
          <a:xfrm>
            <a:off x="331437" y="308770"/>
            <a:ext cx="1672376" cy="36251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b="0" l="0" r="0" t="0"/>
          <a:stretch/>
        </p:blipFill>
        <p:spPr>
          <a:xfrm>
            <a:off x="91" y="3429001"/>
            <a:ext cx="9143908" cy="2159514"/>
          </a:xfrm>
          <a:prstGeom prst="rect">
            <a:avLst/>
          </a:prstGeom>
          <a:noFill/>
          <a:ln>
            <a:noFill/>
          </a:ln>
        </p:spPr>
      </p:pic>
      <p:pic>
        <p:nvPicPr>
          <p:cNvPr id="103" name="Shape 103"/>
          <p:cNvPicPr preferRelativeResize="0"/>
          <p:nvPr/>
        </p:nvPicPr>
        <p:blipFill rotWithShape="1">
          <a:blip r:embed="rId4">
            <a:alphaModFix/>
          </a:blip>
          <a:srcRect b="0" l="0" r="0" t="0"/>
          <a:stretch/>
        </p:blipFill>
        <p:spPr>
          <a:xfrm>
            <a:off x="0" y="5588514"/>
            <a:ext cx="9144000" cy="1269483"/>
          </a:xfrm>
          <a:prstGeom prst="rect">
            <a:avLst/>
          </a:prstGeom>
          <a:noFill/>
          <a:ln>
            <a:noFill/>
          </a:ln>
        </p:spPr>
      </p:pic>
      <p:pic>
        <p:nvPicPr>
          <p:cNvPr id="104" name="Shape 104"/>
          <p:cNvPicPr preferRelativeResize="0"/>
          <p:nvPr/>
        </p:nvPicPr>
        <p:blipFill rotWithShape="1">
          <a:blip r:embed="rId5">
            <a:alphaModFix/>
          </a:blip>
          <a:srcRect b="0" l="0" r="0" t="0"/>
          <a:stretch/>
        </p:blipFill>
        <p:spPr>
          <a:xfrm>
            <a:off x="0" y="0"/>
            <a:ext cx="9144000" cy="3429002"/>
          </a:xfrm>
          <a:prstGeom prst="rect">
            <a:avLst/>
          </a:prstGeom>
          <a:noFill/>
          <a:ln>
            <a:noFill/>
          </a:ln>
        </p:spPr>
      </p:pic>
      <p:pic>
        <p:nvPicPr>
          <p:cNvPr id="105" name="Shape 105"/>
          <p:cNvPicPr preferRelativeResize="0"/>
          <p:nvPr/>
        </p:nvPicPr>
        <p:blipFill rotWithShape="1">
          <a:blip r:embed="rId6">
            <a:alphaModFix amt="70000"/>
          </a:blip>
          <a:srcRect b="0" l="0" r="0" t="0"/>
          <a:stretch/>
        </p:blipFill>
        <p:spPr>
          <a:xfrm>
            <a:off x="0" y="5667503"/>
            <a:ext cx="9151984" cy="1190495"/>
          </a:xfrm>
          <a:prstGeom prst="rect">
            <a:avLst/>
          </a:prstGeom>
          <a:noFill/>
          <a:ln>
            <a:noFill/>
          </a:ln>
        </p:spPr>
      </p:pic>
      <p:pic>
        <p:nvPicPr>
          <p:cNvPr id="106" name="Shape 106"/>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107" name="Shape 107"/>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108" name="Shape 108"/>
          <p:cNvPicPr preferRelativeResize="0"/>
          <p:nvPr/>
        </p:nvPicPr>
        <p:blipFill rotWithShape="1">
          <a:blip r:embed="rId6">
            <a:alphaModFix amt="60000"/>
          </a:blip>
          <a:srcRect b="0" l="0" r="0" t="0"/>
          <a:stretch/>
        </p:blipFill>
        <p:spPr>
          <a:xfrm>
            <a:off x="0" y="0"/>
            <a:ext cx="9151984" cy="3429002"/>
          </a:xfrm>
          <a:prstGeom prst="rect">
            <a:avLst/>
          </a:prstGeom>
          <a:noFill/>
          <a:ln>
            <a:noFill/>
          </a:ln>
        </p:spPr>
      </p:pic>
      <p:sp>
        <p:nvSpPr>
          <p:cNvPr id="109" name="Shape 109"/>
          <p:cNvSpPr/>
          <p:nvPr/>
        </p:nvSpPr>
        <p:spPr>
          <a:xfrm>
            <a:off x="2333835" y="5680205"/>
            <a:ext cx="6802180" cy="432112"/>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THIS IS</a:t>
            </a:r>
          </a:p>
        </p:txBody>
      </p:sp>
      <p:sp>
        <p:nvSpPr>
          <p:cNvPr id="110" name="Shape 110"/>
          <p:cNvSpPr/>
          <p:nvPr/>
        </p:nvSpPr>
        <p:spPr>
          <a:xfrm>
            <a:off x="2333836" y="5995246"/>
            <a:ext cx="6802177" cy="497841"/>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THE BEST OF SCOUTING</a:t>
            </a:r>
          </a:p>
        </p:txBody>
      </p:sp>
      <p:sp>
        <p:nvSpPr>
          <p:cNvPr id="111" name="Shape 111"/>
          <p:cNvSpPr/>
          <p:nvPr/>
        </p:nvSpPr>
        <p:spPr>
          <a:xfrm>
            <a:off x="2349803" y="6399414"/>
            <a:ext cx="6802180" cy="432110"/>
          </a:xfrm>
          <a:prstGeom prst="rect">
            <a:avLst/>
          </a:prstGeom>
          <a:noFill/>
          <a:ln>
            <a:noFill/>
          </a:ln>
        </p:spPr>
        <p:txBody>
          <a:bodyPr anchorCtr="0" anchor="ctr" bIns="0" lIns="0" rIns="0" tIns="0">
            <a:noAutofit/>
          </a:bodyPr>
          <a:lstStyle/>
          <a:p>
            <a:pPr indent="0" lvl="0" marL="0" marR="0" rtl="0" algn="l">
              <a:spcBef>
                <a:spcPts val="0"/>
              </a:spcBef>
              <a:buSzPct val="25000"/>
              <a:buNone/>
            </a:pPr>
            <a:r>
              <a:rPr b="0" i="0" lang="en-US" sz="1700" u="none" cap="none" strike="noStrike">
                <a:solidFill>
                  <a:srgbClr val="D08923"/>
                </a:solidFill>
                <a:latin typeface="Arial"/>
                <a:ea typeface="Arial"/>
                <a:cs typeface="Arial"/>
                <a:sym typeface="Arial"/>
              </a:rPr>
              <a:t>IN ONE PLACE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id="116" name="Shape 116"/>
          <p:cNvPicPr preferRelativeResize="0"/>
          <p:nvPr/>
        </p:nvPicPr>
        <p:blipFill rotWithShape="1">
          <a:blip r:embed="rId3">
            <a:alphaModFix/>
          </a:blip>
          <a:srcRect b="0" l="0" r="0" t="0"/>
          <a:stretch/>
        </p:blipFill>
        <p:spPr>
          <a:xfrm>
            <a:off x="0" y="4572000"/>
            <a:ext cx="9144000" cy="2286000"/>
          </a:xfrm>
          <a:prstGeom prst="rect">
            <a:avLst/>
          </a:prstGeom>
          <a:noFill/>
          <a:ln>
            <a:noFill/>
          </a:ln>
        </p:spPr>
      </p:pic>
      <p:pic>
        <p:nvPicPr>
          <p:cNvPr id="117" name="Shape 117"/>
          <p:cNvPicPr preferRelativeResize="0"/>
          <p:nvPr/>
        </p:nvPicPr>
        <p:blipFill rotWithShape="1">
          <a:blip r:embed="rId4">
            <a:alphaModFix/>
          </a:blip>
          <a:srcRect b="0" l="0" r="0" t="0"/>
          <a:stretch/>
        </p:blipFill>
        <p:spPr>
          <a:xfrm>
            <a:off x="0" y="0"/>
            <a:ext cx="9144000" cy="2286000"/>
          </a:xfrm>
          <a:prstGeom prst="rect">
            <a:avLst/>
          </a:prstGeom>
          <a:noFill/>
          <a:ln>
            <a:noFill/>
          </a:ln>
        </p:spPr>
      </p:pic>
      <p:pic>
        <p:nvPicPr>
          <p:cNvPr id="118" name="Shape 118"/>
          <p:cNvPicPr preferRelativeResize="0"/>
          <p:nvPr/>
        </p:nvPicPr>
        <p:blipFill rotWithShape="1">
          <a:blip r:embed="rId5">
            <a:alphaModFix/>
          </a:blip>
          <a:srcRect b="0" l="0" r="0" t="0"/>
          <a:stretch/>
        </p:blipFill>
        <p:spPr>
          <a:xfrm>
            <a:off x="0" y="2286000"/>
            <a:ext cx="9144000" cy="2286000"/>
          </a:xfrm>
          <a:prstGeom prst="rect">
            <a:avLst/>
          </a:prstGeom>
          <a:noFill/>
          <a:ln>
            <a:noFill/>
          </a:ln>
        </p:spPr>
      </p:pic>
      <p:pic>
        <p:nvPicPr>
          <p:cNvPr id="119" name="Shape 119"/>
          <p:cNvPicPr preferRelativeResize="0"/>
          <p:nvPr/>
        </p:nvPicPr>
        <p:blipFill rotWithShape="1">
          <a:blip r:embed="rId6">
            <a:alphaModFix amt="60000"/>
          </a:blip>
          <a:srcRect b="0" l="0" r="0" t="0"/>
          <a:stretch/>
        </p:blipFill>
        <p:spPr>
          <a:xfrm>
            <a:off x="-7983" y="2286000"/>
            <a:ext cx="9151984" cy="2286000"/>
          </a:xfrm>
          <a:prstGeom prst="rect">
            <a:avLst/>
          </a:prstGeom>
          <a:noFill/>
          <a:ln>
            <a:noFill/>
          </a:ln>
        </p:spPr>
      </p:pic>
      <p:sp>
        <p:nvSpPr>
          <p:cNvPr id="120" name="Shape 120"/>
          <p:cNvSpPr/>
          <p:nvPr/>
        </p:nvSpPr>
        <p:spPr>
          <a:xfrm>
            <a:off x="-7984" y="3183541"/>
            <a:ext cx="9151986" cy="497839"/>
          </a:xfrm>
          <a:prstGeom prst="rect">
            <a:avLst/>
          </a:prstGeom>
          <a:noFill/>
          <a:ln>
            <a:noFill/>
          </a:ln>
        </p:spPr>
        <p:txBody>
          <a:bodyPr anchorCtr="0" anchor="ctr" bIns="0" lIns="0" rIns="0" tIns="0">
            <a:noAutofit/>
          </a:bodyPr>
          <a:lstStyle/>
          <a:p>
            <a:pPr indent="0" lvl="0" marL="0" marR="0" rtl="0" algn="ctr">
              <a:spcBef>
                <a:spcPts val="0"/>
              </a:spcBef>
              <a:buSzPct val="25000"/>
              <a:buNone/>
            </a:pPr>
            <a:r>
              <a:rPr b="0" i="0" lang="en-US" sz="3200" u="none" cap="none" strike="noStrike">
                <a:solidFill>
                  <a:srgbClr val="FFFFFF"/>
                </a:solidFill>
                <a:latin typeface="Arial"/>
                <a:ea typeface="Arial"/>
                <a:cs typeface="Arial"/>
                <a:sym typeface="Arial"/>
              </a:rPr>
              <a:t>CLASSIC JAMBOREE EXPERIENCES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b="0" l="0" r="0" t="0"/>
          <a:stretch/>
        </p:blipFill>
        <p:spPr>
          <a:xfrm>
            <a:off x="0" y="3429001"/>
            <a:ext cx="9144000" cy="2159516"/>
          </a:xfrm>
          <a:prstGeom prst="rect">
            <a:avLst/>
          </a:prstGeom>
          <a:noFill/>
          <a:ln>
            <a:noFill/>
          </a:ln>
        </p:spPr>
      </p:pic>
      <p:pic>
        <p:nvPicPr>
          <p:cNvPr id="126" name="Shape 126"/>
          <p:cNvPicPr preferRelativeResize="0"/>
          <p:nvPr/>
        </p:nvPicPr>
        <p:blipFill rotWithShape="1">
          <a:blip r:embed="rId4">
            <a:alphaModFix/>
          </a:blip>
          <a:srcRect b="0" l="0" r="0" t="0"/>
          <a:stretch/>
        </p:blipFill>
        <p:spPr>
          <a:xfrm>
            <a:off x="0" y="5588514"/>
            <a:ext cx="9144000" cy="1269483"/>
          </a:xfrm>
          <a:prstGeom prst="rect">
            <a:avLst/>
          </a:prstGeom>
          <a:noFill/>
          <a:ln>
            <a:noFill/>
          </a:ln>
        </p:spPr>
      </p:pic>
      <p:pic>
        <p:nvPicPr>
          <p:cNvPr id="127" name="Shape 127"/>
          <p:cNvPicPr preferRelativeResize="0"/>
          <p:nvPr/>
        </p:nvPicPr>
        <p:blipFill rotWithShape="1">
          <a:blip r:embed="rId5">
            <a:alphaModFix/>
          </a:blip>
          <a:srcRect b="0" l="0" r="0" t="0"/>
          <a:stretch/>
        </p:blipFill>
        <p:spPr>
          <a:xfrm>
            <a:off x="55" y="0"/>
            <a:ext cx="9135960" cy="3429002"/>
          </a:xfrm>
          <a:prstGeom prst="rect">
            <a:avLst/>
          </a:prstGeom>
          <a:noFill/>
          <a:ln>
            <a:noFill/>
          </a:ln>
        </p:spPr>
      </p:pic>
      <p:pic>
        <p:nvPicPr>
          <p:cNvPr id="128" name="Shape 128"/>
          <p:cNvPicPr preferRelativeResize="0"/>
          <p:nvPr/>
        </p:nvPicPr>
        <p:blipFill rotWithShape="1">
          <a:blip r:embed="rId6">
            <a:alphaModFix amt="70000"/>
          </a:blip>
          <a:srcRect b="0" l="0" r="0" t="0"/>
          <a:stretch/>
        </p:blipFill>
        <p:spPr>
          <a:xfrm>
            <a:off x="0" y="5667507"/>
            <a:ext cx="9151984" cy="1190494"/>
          </a:xfrm>
          <a:prstGeom prst="rect">
            <a:avLst/>
          </a:prstGeom>
          <a:noFill/>
          <a:ln>
            <a:noFill/>
          </a:ln>
        </p:spPr>
      </p:pic>
      <p:pic>
        <p:nvPicPr>
          <p:cNvPr id="129" name="Shape 129"/>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sp>
        <p:nvSpPr>
          <p:cNvPr id="130" name="Shape 130"/>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STADIUM SHOWS</a:t>
            </a:r>
          </a:p>
        </p:txBody>
      </p:sp>
      <p:pic>
        <p:nvPicPr>
          <p:cNvPr id="131" name="Shape 131"/>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pic>
        <p:nvPicPr>
          <p:cNvPr id="132" name="Shape 132"/>
          <p:cNvPicPr preferRelativeResize="0"/>
          <p:nvPr/>
        </p:nvPicPr>
        <p:blipFill rotWithShape="1">
          <a:blip r:embed="rId6">
            <a:alphaModFix amt="60000"/>
          </a:blip>
          <a:srcRect b="0" l="0" r="0" t="0"/>
          <a:stretch/>
        </p:blipFill>
        <p:spPr>
          <a:xfrm>
            <a:off x="0" y="0"/>
            <a:ext cx="9151984" cy="342900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0" l="0" r="0" t="0"/>
          <a:stretch/>
        </p:blipFill>
        <p:spPr>
          <a:xfrm>
            <a:off x="0" y="-1"/>
            <a:ext cx="9144000" cy="6858002"/>
          </a:xfrm>
          <a:prstGeom prst="rect">
            <a:avLst/>
          </a:prstGeom>
          <a:noFill/>
          <a:ln>
            <a:noFill/>
          </a:ln>
        </p:spPr>
      </p:pic>
      <p:pic>
        <p:nvPicPr>
          <p:cNvPr id="138" name="Shape 138"/>
          <p:cNvPicPr preferRelativeResize="0"/>
          <p:nvPr/>
        </p:nvPicPr>
        <p:blipFill rotWithShape="1">
          <a:blip r:embed="rId4">
            <a:alphaModFix amt="70000"/>
          </a:blip>
          <a:srcRect b="0" l="0" r="0" t="0"/>
          <a:stretch/>
        </p:blipFill>
        <p:spPr>
          <a:xfrm>
            <a:off x="0" y="5667507"/>
            <a:ext cx="9151984" cy="1190494"/>
          </a:xfrm>
          <a:prstGeom prst="rect">
            <a:avLst/>
          </a:prstGeom>
          <a:noFill/>
          <a:ln>
            <a:noFill/>
          </a:ln>
        </p:spPr>
      </p:pic>
      <p:pic>
        <p:nvPicPr>
          <p:cNvPr id="139" name="Shape 139"/>
          <p:cNvPicPr preferRelativeResize="0"/>
          <p:nvPr/>
        </p:nvPicPr>
        <p:blipFill rotWithShape="1">
          <a:blip r:embed="rId5">
            <a:alphaModFix amt="70000"/>
          </a:blip>
          <a:srcRect b="0" l="0" r="0" t="0"/>
          <a:stretch/>
        </p:blipFill>
        <p:spPr>
          <a:xfrm>
            <a:off x="0" y="5588517"/>
            <a:ext cx="9151984" cy="78989"/>
          </a:xfrm>
          <a:prstGeom prst="rect">
            <a:avLst/>
          </a:prstGeom>
          <a:noFill/>
          <a:ln>
            <a:noFill/>
          </a:ln>
        </p:spPr>
      </p:pic>
      <p:pic>
        <p:nvPicPr>
          <p:cNvPr id="140" name="Shape 140"/>
          <p:cNvPicPr preferRelativeResize="0"/>
          <p:nvPr/>
        </p:nvPicPr>
        <p:blipFill rotWithShape="1">
          <a:blip r:embed="rId6">
            <a:alphaModFix/>
          </a:blip>
          <a:srcRect b="0" l="0" r="0" t="0"/>
          <a:stretch/>
        </p:blipFill>
        <p:spPr>
          <a:xfrm>
            <a:off x="331437" y="4787233"/>
            <a:ext cx="1672376" cy="1672376"/>
          </a:xfrm>
          <a:prstGeom prst="rect">
            <a:avLst/>
          </a:prstGeom>
          <a:noFill/>
          <a:ln>
            <a:noFill/>
          </a:ln>
        </p:spPr>
      </p:pic>
      <p:sp>
        <p:nvSpPr>
          <p:cNvPr id="141" name="Shape 141"/>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PATCH TRADING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b="0" l="0" r="0" t="0"/>
          <a:stretch/>
        </p:blipFill>
        <p:spPr>
          <a:xfrm flipH="1">
            <a:off x="0" y="-1"/>
            <a:ext cx="3048000" cy="6866467"/>
          </a:xfrm>
          <a:prstGeom prst="rect">
            <a:avLst/>
          </a:prstGeom>
          <a:noFill/>
          <a:ln>
            <a:noFill/>
          </a:ln>
        </p:spPr>
      </p:pic>
      <p:pic>
        <p:nvPicPr>
          <p:cNvPr id="147" name="Shape 147"/>
          <p:cNvPicPr preferRelativeResize="0"/>
          <p:nvPr/>
        </p:nvPicPr>
        <p:blipFill rotWithShape="1">
          <a:blip r:embed="rId4">
            <a:alphaModFix/>
          </a:blip>
          <a:srcRect b="0" l="0" r="0" t="0"/>
          <a:stretch/>
        </p:blipFill>
        <p:spPr>
          <a:xfrm>
            <a:off x="3048000" y="0"/>
            <a:ext cx="3048000" cy="6858000"/>
          </a:xfrm>
          <a:prstGeom prst="rect">
            <a:avLst/>
          </a:prstGeom>
          <a:noFill/>
          <a:ln>
            <a:noFill/>
          </a:ln>
        </p:spPr>
      </p:pic>
      <p:pic>
        <p:nvPicPr>
          <p:cNvPr id="148" name="Shape 148"/>
          <p:cNvPicPr preferRelativeResize="0"/>
          <p:nvPr/>
        </p:nvPicPr>
        <p:blipFill rotWithShape="1">
          <a:blip r:embed="rId5">
            <a:alphaModFix/>
          </a:blip>
          <a:srcRect b="0" l="0" r="0" t="0"/>
          <a:stretch/>
        </p:blipFill>
        <p:spPr>
          <a:xfrm>
            <a:off x="6096000" y="0"/>
            <a:ext cx="3055984" cy="6858000"/>
          </a:xfrm>
          <a:prstGeom prst="rect">
            <a:avLst/>
          </a:prstGeom>
          <a:noFill/>
          <a:ln>
            <a:noFill/>
          </a:ln>
        </p:spPr>
      </p:pic>
      <p:pic>
        <p:nvPicPr>
          <p:cNvPr id="149" name="Shape 149"/>
          <p:cNvPicPr preferRelativeResize="0"/>
          <p:nvPr/>
        </p:nvPicPr>
        <p:blipFill rotWithShape="1">
          <a:blip r:embed="rId6">
            <a:alphaModFix amt="60000"/>
          </a:blip>
          <a:srcRect b="0" l="0" r="0" t="0"/>
          <a:stretch/>
        </p:blipFill>
        <p:spPr>
          <a:xfrm>
            <a:off x="3048000" y="0"/>
            <a:ext cx="3048000" cy="5588518"/>
          </a:xfrm>
          <a:prstGeom prst="rect">
            <a:avLst/>
          </a:prstGeom>
          <a:noFill/>
          <a:ln>
            <a:noFill/>
          </a:ln>
        </p:spPr>
      </p:pic>
      <p:pic>
        <p:nvPicPr>
          <p:cNvPr id="150" name="Shape 150"/>
          <p:cNvPicPr preferRelativeResize="0"/>
          <p:nvPr/>
        </p:nvPicPr>
        <p:blipFill rotWithShape="1">
          <a:blip r:embed="rId6">
            <a:alphaModFix amt="70000"/>
          </a:blip>
          <a:srcRect b="0" l="0" r="0" t="0"/>
          <a:stretch/>
        </p:blipFill>
        <p:spPr>
          <a:xfrm>
            <a:off x="0" y="5667507"/>
            <a:ext cx="9151984" cy="1190494"/>
          </a:xfrm>
          <a:prstGeom prst="rect">
            <a:avLst/>
          </a:prstGeom>
          <a:noFill/>
          <a:ln>
            <a:noFill/>
          </a:ln>
        </p:spPr>
      </p:pic>
      <p:pic>
        <p:nvPicPr>
          <p:cNvPr id="151" name="Shape 151"/>
          <p:cNvPicPr preferRelativeResize="0"/>
          <p:nvPr/>
        </p:nvPicPr>
        <p:blipFill rotWithShape="1">
          <a:blip r:embed="rId7">
            <a:alphaModFix amt="70000"/>
          </a:blip>
          <a:srcRect b="0" l="0" r="0" t="0"/>
          <a:stretch/>
        </p:blipFill>
        <p:spPr>
          <a:xfrm>
            <a:off x="0" y="5588517"/>
            <a:ext cx="9151984" cy="78989"/>
          </a:xfrm>
          <a:prstGeom prst="rect">
            <a:avLst/>
          </a:prstGeom>
          <a:noFill/>
          <a:ln>
            <a:noFill/>
          </a:ln>
        </p:spPr>
      </p:pic>
      <p:pic>
        <p:nvPicPr>
          <p:cNvPr id="152" name="Shape 152"/>
          <p:cNvPicPr preferRelativeResize="0"/>
          <p:nvPr/>
        </p:nvPicPr>
        <p:blipFill rotWithShape="1">
          <a:blip r:embed="rId8">
            <a:alphaModFix/>
          </a:blip>
          <a:srcRect b="0" l="0" r="0" t="0"/>
          <a:stretch/>
        </p:blipFill>
        <p:spPr>
          <a:xfrm>
            <a:off x="331437" y="4787233"/>
            <a:ext cx="1672376" cy="1672376"/>
          </a:xfrm>
          <a:prstGeom prst="rect">
            <a:avLst/>
          </a:prstGeom>
          <a:noFill/>
          <a:ln>
            <a:noFill/>
          </a:ln>
        </p:spPr>
      </p:pic>
      <p:sp>
        <p:nvSpPr>
          <p:cNvPr id="153" name="Shape 153"/>
          <p:cNvSpPr txBox="1"/>
          <p:nvPr>
            <p:ph type="title"/>
          </p:nvPr>
        </p:nvSpPr>
        <p:spPr>
          <a:xfrm>
            <a:off x="2333838" y="5667505"/>
            <a:ext cx="6802177" cy="1190494"/>
          </a:xfrm>
          <a:prstGeom prst="rect">
            <a:avLst/>
          </a:prstGeom>
          <a:noFill/>
          <a:ln>
            <a:noFill/>
          </a:ln>
        </p:spPr>
        <p:txBody>
          <a:bodyPr anchorCtr="0" anchor="ctr" bIns="45700" lIns="45700" rIns="45700" tIns="45700">
            <a:noAutofit/>
          </a:bodyPr>
          <a:lstStyle/>
          <a:p>
            <a:pPr indent="0" lvl="0" marL="0" marR="0" rtl="0" algn="l">
              <a:spcBef>
                <a:spcPts val="0"/>
              </a:spcBef>
              <a:buSzPct val="25000"/>
              <a:buNone/>
            </a:pPr>
            <a:r>
              <a:rPr b="0" i="0" lang="en-US" sz="3200" u="none" cap="none" strike="noStrike">
                <a:solidFill>
                  <a:srgbClr val="FFFFFF"/>
                </a:solidFill>
                <a:latin typeface="Arial"/>
                <a:ea typeface="Arial"/>
                <a:cs typeface="Arial"/>
                <a:sym typeface="Arial"/>
              </a:rPr>
              <a:t>ADVENTURE SPORTS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